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306" r:id="rId2"/>
    <p:sldId id="311" r:id="rId3"/>
    <p:sldId id="515" r:id="rId4"/>
    <p:sldId id="422" r:id="rId5"/>
    <p:sldId id="558" r:id="rId6"/>
    <p:sldId id="334" r:id="rId7"/>
    <p:sldId id="561" r:id="rId8"/>
    <p:sldId id="560" r:id="rId9"/>
    <p:sldId id="562" r:id="rId10"/>
    <p:sldId id="554" r:id="rId11"/>
    <p:sldId id="555" r:id="rId12"/>
    <p:sldId id="556" r:id="rId13"/>
    <p:sldId id="557" r:id="rId14"/>
    <p:sldId id="548" r:id="rId15"/>
    <p:sldId id="549" r:id="rId16"/>
    <p:sldId id="550" r:id="rId17"/>
    <p:sldId id="551" r:id="rId18"/>
    <p:sldId id="552" r:id="rId19"/>
    <p:sldId id="553" r:id="rId20"/>
    <p:sldId id="537" r:id="rId21"/>
    <p:sldId id="405" r:id="rId22"/>
    <p:sldId id="543" r:id="rId23"/>
    <p:sldId id="391" r:id="rId24"/>
    <p:sldId id="407" r:id="rId25"/>
    <p:sldId id="429" r:id="rId26"/>
    <p:sldId id="365" r:id="rId27"/>
    <p:sldId id="408" r:id="rId28"/>
    <p:sldId id="428" r:id="rId29"/>
    <p:sldId id="431" r:id="rId30"/>
    <p:sldId id="476" r:id="rId31"/>
    <p:sldId id="434" r:id="rId32"/>
    <p:sldId id="477" r:id="rId33"/>
    <p:sldId id="368" r:id="rId34"/>
    <p:sldId id="371" r:id="rId35"/>
    <p:sldId id="544" r:id="rId36"/>
    <p:sldId id="376" r:id="rId37"/>
    <p:sldId id="483" r:id="rId38"/>
    <p:sldId id="451" r:id="rId39"/>
    <p:sldId id="547" r:id="rId40"/>
    <p:sldId id="460" r:id="rId41"/>
    <p:sldId id="559" r:id="rId4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766FB"/>
    <a:srgbClr val="FFFF00"/>
    <a:srgbClr val="C6A68C"/>
    <a:srgbClr val="CCFFCC"/>
    <a:srgbClr val="FFFF99"/>
    <a:srgbClr val="CCCCFF"/>
    <a:srgbClr val="FFFFC5"/>
    <a:srgbClr val="567EFC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021" autoAdjust="0"/>
    <p:restoredTop sz="94746" autoAdjust="0"/>
  </p:normalViewPr>
  <p:slideViewPr>
    <p:cSldViewPr>
      <p:cViewPr>
        <p:scale>
          <a:sx n="60" d="100"/>
          <a:sy n="60" d="100"/>
        </p:scale>
        <p:origin x="-175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3686"/>
    </p:cViewPr>
  </p:sorterViewPr>
  <p:notesViewPr>
    <p:cSldViewPr>
      <p:cViewPr varScale="1">
        <p:scale>
          <a:sx n="62" d="100"/>
          <a:sy n="62" d="100"/>
        </p:scale>
        <p:origin x="-2520" y="-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8DD7D-E108-45D4-B0EF-48FDD422A6C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A1EEBA-3FA4-421C-B524-E83BCBEFEBBA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Cummins Quality </a:t>
          </a:r>
          <a:r>
            <a:rPr lang="en-US" b="1" smtClean="0">
              <a:solidFill>
                <a:schemeClr val="bg1"/>
              </a:solidFill>
            </a:rPr>
            <a:t>Management Solutions</a:t>
          </a:r>
          <a:endParaRPr lang="en-US" b="1" dirty="0" smtClean="0">
            <a:solidFill>
              <a:schemeClr val="bg1"/>
            </a:solidFill>
          </a:endParaRPr>
        </a:p>
        <a:p>
          <a:r>
            <a:rPr lang="en-US" b="1" dirty="0" smtClean="0">
              <a:solidFill>
                <a:schemeClr val="bg1"/>
              </a:solidFill>
            </a:rPr>
            <a:t>(CQMS)</a:t>
          </a:r>
          <a:endParaRPr lang="en-US" b="1" dirty="0">
            <a:solidFill>
              <a:schemeClr val="bg1"/>
            </a:solidFill>
          </a:endParaRPr>
        </a:p>
      </dgm:t>
    </dgm:pt>
    <dgm:pt modelId="{844E8AE2-5DC1-4288-8F5F-C69065BF7500}" type="parTrans" cxnId="{3D836DD2-2528-40C2-8D54-18A8B8D828BB}">
      <dgm:prSet/>
      <dgm:spPr/>
      <dgm:t>
        <a:bodyPr/>
        <a:lstStyle/>
        <a:p>
          <a:endParaRPr lang="en-US"/>
        </a:p>
      </dgm:t>
    </dgm:pt>
    <dgm:pt modelId="{466BD952-2FF2-46C8-8D90-CDCA8C9B61F2}" type="sibTrans" cxnId="{3D836DD2-2528-40C2-8D54-18A8B8D828BB}">
      <dgm:prSet/>
      <dgm:spPr/>
      <dgm:t>
        <a:bodyPr/>
        <a:lstStyle/>
        <a:p>
          <a:endParaRPr lang="en-US"/>
        </a:p>
      </dgm:t>
    </dgm:pt>
    <dgm:pt modelId="{7B733715-F6EC-49A6-9B04-27DAD6B45456}">
      <dgm:prSet phldrT="[Text]"/>
      <dgm:spPr/>
      <dgm:t>
        <a:bodyPr/>
        <a:lstStyle/>
        <a:p>
          <a:r>
            <a:rPr lang="en-US" dirty="0" smtClean="0"/>
            <a:t>Corrective </a:t>
          </a:r>
          <a:r>
            <a:rPr lang="en-US" smtClean="0"/>
            <a:t>Action / Supplier Corrective Action</a:t>
          </a:r>
          <a:endParaRPr lang="en-US" dirty="0"/>
        </a:p>
      </dgm:t>
    </dgm:pt>
    <dgm:pt modelId="{48AB866C-6104-4B59-A8B5-C878A42E0AC9}" type="parTrans" cxnId="{222CE34A-18F5-47A5-8A1C-148888635EF3}">
      <dgm:prSet/>
      <dgm:spPr/>
      <dgm:t>
        <a:bodyPr/>
        <a:lstStyle/>
        <a:p>
          <a:endParaRPr lang="en-US" dirty="0"/>
        </a:p>
      </dgm:t>
    </dgm:pt>
    <dgm:pt modelId="{B43B2BB6-AE01-4739-982C-B077EBAD1898}" type="sibTrans" cxnId="{222CE34A-18F5-47A5-8A1C-148888635EF3}">
      <dgm:prSet/>
      <dgm:spPr/>
      <dgm:t>
        <a:bodyPr/>
        <a:lstStyle/>
        <a:p>
          <a:endParaRPr lang="en-US"/>
        </a:p>
      </dgm:t>
    </dgm:pt>
    <dgm:pt modelId="{E028F6A9-065B-4430-BC9B-CC2547A3AB9C}">
      <dgm:prSet phldrT="[Text]"/>
      <dgm:spPr/>
      <dgm:t>
        <a:bodyPr/>
        <a:lstStyle/>
        <a:p>
          <a:r>
            <a:rPr lang="en-US" dirty="0" smtClean="0"/>
            <a:t>Document Control</a:t>
          </a:r>
          <a:endParaRPr lang="en-US" dirty="0"/>
        </a:p>
      </dgm:t>
    </dgm:pt>
    <dgm:pt modelId="{270A6376-C510-47AB-B825-41A1B85D7424}" type="parTrans" cxnId="{9D8E6AB5-DEC6-4C9F-A679-E2A59A996EE8}">
      <dgm:prSet/>
      <dgm:spPr/>
      <dgm:t>
        <a:bodyPr/>
        <a:lstStyle/>
        <a:p>
          <a:endParaRPr lang="en-US" dirty="0"/>
        </a:p>
      </dgm:t>
    </dgm:pt>
    <dgm:pt modelId="{1AC97730-A9CB-4A08-B78C-000DC9AB8BCE}" type="sibTrans" cxnId="{9D8E6AB5-DEC6-4C9F-A679-E2A59A996EE8}">
      <dgm:prSet/>
      <dgm:spPr/>
      <dgm:t>
        <a:bodyPr/>
        <a:lstStyle/>
        <a:p>
          <a:endParaRPr lang="en-US"/>
        </a:p>
      </dgm:t>
    </dgm:pt>
    <dgm:pt modelId="{FF3A4A69-B5E0-49D0-A637-8EEC2BE5FFDE}">
      <dgm:prSet phldrT="[Text]"/>
      <dgm:spPr/>
      <dgm:t>
        <a:bodyPr/>
        <a:lstStyle/>
        <a:p>
          <a:r>
            <a:rPr lang="en-US" dirty="0" smtClean="0"/>
            <a:t>Audits/ Assessments</a:t>
          </a:r>
          <a:endParaRPr lang="en-US" dirty="0"/>
        </a:p>
      </dgm:t>
    </dgm:pt>
    <dgm:pt modelId="{103144E2-60DF-48FC-AEE3-5D6429A1F3DC}" type="parTrans" cxnId="{CE8A59DA-C7A0-4165-BF27-905786777ECA}">
      <dgm:prSet/>
      <dgm:spPr/>
      <dgm:t>
        <a:bodyPr/>
        <a:lstStyle/>
        <a:p>
          <a:endParaRPr lang="en-US" dirty="0"/>
        </a:p>
      </dgm:t>
    </dgm:pt>
    <dgm:pt modelId="{C7431D13-7A0A-4CF5-8D13-A26AA2511F48}" type="sibTrans" cxnId="{CE8A59DA-C7A0-4165-BF27-905786777ECA}">
      <dgm:prSet/>
      <dgm:spPr/>
      <dgm:t>
        <a:bodyPr/>
        <a:lstStyle/>
        <a:p>
          <a:endParaRPr lang="en-US"/>
        </a:p>
      </dgm:t>
    </dgm:pt>
    <dgm:pt modelId="{1CB6EF99-8F94-4D63-B33C-3A6281289639}">
      <dgm:prSet phldrT="[Text]"/>
      <dgm:spPr/>
      <dgm:t>
        <a:bodyPr/>
        <a:lstStyle/>
        <a:p>
          <a:r>
            <a:rPr lang="en-US" dirty="0" smtClean="0"/>
            <a:t>Statistical Process Control</a:t>
          </a:r>
        </a:p>
      </dgm:t>
    </dgm:pt>
    <dgm:pt modelId="{06EAA65A-BD1B-4F6A-B89C-874A17C3B686}" type="parTrans" cxnId="{2949CA67-81EA-421D-A4FE-7B568B9C597D}">
      <dgm:prSet/>
      <dgm:spPr/>
      <dgm:t>
        <a:bodyPr/>
        <a:lstStyle/>
        <a:p>
          <a:endParaRPr lang="en-US" dirty="0"/>
        </a:p>
      </dgm:t>
    </dgm:pt>
    <dgm:pt modelId="{E8F69F01-C85B-48C7-B00F-CE3486900965}" type="sibTrans" cxnId="{2949CA67-81EA-421D-A4FE-7B568B9C597D}">
      <dgm:prSet/>
      <dgm:spPr/>
      <dgm:t>
        <a:bodyPr/>
        <a:lstStyle/>
        <a:p>
          <a:endParaRPr lang="en-US"/>
        </a:p>
      </dgm:t>
    </dgm:pt>
    <dgm:pt modelId="{29F05698-3EE2-416B-8421-814FD42D0BCB}">
      <dgm:prSet phldrT="[Text]"/>
      <dgm:spPr/>
      <dgm:t>
        <a:bodyPr/>
        <a:lstStyle/>
        <a:p>
          <a:r>
            <a:rPr lang="en-US" dirty="0" smtClean="0"/>
            <a:t>Process Failure Mode and Effects Analysis</a:t>
          </a:r>
        </a:p>
      </dgm:t>
    </dgm:pt>
    <dgm:pt modelId="{6B13A202-310C-4C41-9B2C-857414A2D53D}" type="parTrans" cxnId="{25128F8C-0A09-4FF6-AD6D-039ADAA4A034}">
      <dgm:prSet/>
      <dgm:spPr/>
      <dgm:t>
        <a:bodyPr/>
        <a:lstStyle/>
        <a:p>
          <a:endParaRPr lang="en-US" dirty="0"/>
        </a:p>
      </dgm:t>
    </dgm:pt>
    <dgm:pt modelId="{A5B62A33-E723-41A4-934D-D13FD41F58F8}" type="sibTrans" cxnId="{25128F8C-0A09-4FF6-AD6D-039ADAA4A034}">
      <dgm:prSet/>
      <dgm:spPr/>
      <dgm:t>
        <a:bodyPr/>
        <a:lstStyle/>
        <a:p>
          <a:endParaRPr lang="en-US"/>
        </a:p>
      </dgm:t>
    </dgm:pt>
    <dgm:pt modelId="{FF61B96A-F54D-4CD5-AAE7-7CC4992C0B3D}">
      <dgm:prSet phldrT="[Text]"/>
      <dgm:spPr/>
      <dgm:t>
        <a:bodyPr/>
        <a:lstStyle/>
        <a:p>
          <a:r>
            <a:rPr lang="en-US" dirty="0" smtClean="0"/>
            <a:t>Six Sigma Database</a:t>
          </a:r>
        </a:p>
      </dgm:t>
    </dgm:pt>
    <dgm:pt modelId="{29217F77-E885-4D0C-BD1D-5FE3ABD00622}" type="parTrans" cxnId="{C61D9E05-6C7F-4626-A59F-1169EC5924B4}">
      <dgm:prSet/>
      <dgm:spPr/>
      <dgm:t>
        <a:bodyPr/>
        <a:lstStyle/>
        <a:p>
          <a:endParaRPr lang="en-US" dirty="0"/>
        </a:p>
      </dgm:t>
    </dgm:pt>
    <dgm:pt modelId="{800C728C-22AB-4F66-A251-06D06B0B45AB}" type="sibTrans" cxnId="{C61D9E05-6C7F-4626-A59F-1169EC5924B4}">
      <dgm:prSet/>
      <dgm:spPr/>
      <dgm:t>
        <a:bodyPr/>
        <a:lstStyle/>
        <a:p>
          <a:endParaRPr lang="en-US"/>
        </a:p>
      </dgm:t>
    </dgm:pt>
    <dgm:pt modelId="{DC7C894A-85B3-4919-88E2-F006B6CE35DF}">
      <dgm:prSet phldrT="[Text]"/>
      <dgm:spPr/>
      <dgm:t>
        <a:bodyPr/>
        <a:lstStyle/>
        <a:p>
          <a:r>
            <a:rPr lang="en-US" dirty="0" smtClean="0"/>
            <a:t>RPS Database</a:t>
          </a:r>
        </a:p>
      </dgm:t>
    </dgm:pt>
    <dgm:pt modelId="{E2AAD365-5784-4BCA-ABF0-C6B156962ED3}" type="parTrans" cxnId="{C5C887EC-131E-469D-9E10-AF4B77DDF35C}">
      <dgm:prSet/>
      <dgm:spPr/>
      <dgm:t>
        <a:bodyPr/>
        <a:lstStyle/>
        <a:p>
          <a:endParaRPr lang="en-US" dirty="0"/>
        </a:p>
      </dgm:t>
    </dgm:pt>
    <dgm:pt modelId="{E5509EFD-0691-493D-9DF1-DD8CD0F2D1CD}" type="sibTrans" cxnId="{C5C887EC-131E-469D-9E10-AF4B77DDF35C}">
      <dgm:prSet/>
      <dgm:spPr/>
      <dgm:t>
        <a:bodyPr/>
        <a:lstStyle/>
        <a:p>
          <a:endParaRPr lang="en-US"/>
        </a:p>
      </dgm:t>
    </dgm:pt>
    <dgm:pt modelId="{2490BE46-C60D-463E-A661-633B288ADA41}">
      <dgm:prSet phldrT="[Text]"/>
      <dgm:spPr/>
      <dgm:t>
        <a:bodyPr/>
        <a:lstStyle/>
        <a:p>
          <a:r>
            <a:rPr lang="en-US" dirty="0" smtClean="0"/>
            <a:t>PPAP</a:t>
          </a:r>
        </a:p>
      </dgm:t>
    </dgm:pt>
    <dgm:pt modelId="{05788A16-45F1-4854-9494-8962EC8FCABE}" type="parTrans" cxnId="{1F9EB064-3739-4333-A8D8-4F48D7ACDB1B}">
      <dgm:prSet/>
      <dgm:spPr/>
      <dgm:t>
        <a:bodyPr/>
        <a:lstStyle/>
        <a:p>
          <a:endParaRPr lang="en-US" dirty="0"/>
        </a:p>
      </dgm:t>
    </dgm:pt>
    <dgm:pt modelId="{12A929C2-EA1D-4453-B110-21358D16355E}" type="sibTrans" cxnId="{1F9EB064-3739-4333-A8D8-4F48D7ACDB1B}">
      <dgm:prSet/>
      <dgm:spPr/>
      <dgm:t>
        <a:bodyPr/>
        <a:lstStyle/>
        <a:p>
          <a:endParaRPr lang="en-US"/>
        </a:p>
      </dgm:t>
    </dgm:pt>
    <dgm:pt modelId="{F8C55ABC-B729-4223-BE4C-5D3584275E65}">
      <dgm:prSet phldrT="[Text]" custT="1"/>
      <dgm:spPr/>
      <dgm:t>
        <a:bodyPr/>
        <a:lstStyle/>
        <a:p>
          <a:r>
            <a:rPr lang="en-US" sz="900" dirty="0" smtClean="0"/>
            <a:t>Gauge Management</a:t>
          </a:r>
        </a:p>
      </dgm:t>
    </dgm:pt>
    <dgm:pt modelId="{EA33D8E2-1C2C-4642-8052-BBB1568C13F3}" type="parTrans" cxnId="{BF875842-7F54-41E7-ADDD-70D6353D842E}">
      <dgm:prSet/>
      <dgm:spPr/>
      <dgm:t>
        <a:bodyPr/>
        <a:lstStyle/>
        <a:p>
          <a:endParaRPr lang="en-US" dirty="0"/>
        </a:p>
      </dgm:t>
    </dgm:pt>
    <dgm:pt modelId="{425E91ED-C32C-4E10-A3E3-53A3987393BB}" type="sibTrans" cxnId="{BF875842-7F54-41E7-ADDD-70D6353D842E}">
      <dgm:prSet/>
      <dgm:spPr/>
      <dgm:t>
        <a:bodyPr/>
        <a:lstStyle/>
        <a:p>
          <a:endParaRPr lang="en-US"/>
        </a:p>
      </dgm:t>
    </dgm:pt>
    <dgm:pt modelId="{DD756976-3C10-45D2-97AA-6439D4671090}">
      <dgm:prSet phldrT="[Text]"/>
      <dgm:spPr/>
      <dgm:t>
        <a:bodyPr/>
        <a:lstStyle/>
        <a:p>
          <a:endParaRPr lang="en-US" dirty="0" smtClean="0"/>
        </a:p>
      </dgm:t>
    </dgm:pt>
    <dgm:pt modelId="{AC31DD2F-9D60-41EC-BD60-67E519C008C3}" type="parTrans" cxnId="{1818C17E-626F-4B8E-A418-41599381326F}">
      <dgm:prSet/>
      <dgm:spPr/>
      <dgm:t>
        <a:bodyPr/>
        <a:lstStyle/>
        <a:p>
          <a:endParaRPr lang="en-US"/>
        </a:p>
      </dgm:t>
    </dgm:pt>
    <dgm:pt modelId="{1CD7C13F-F6B9-4F51-8CF5-534A2EEA1E9B}" type="sibTrans" cxnId="{1818C17E-626F-4B8E-A418-41599381326F}">
      <dgm:prSet/>
      <dgm:spPr/>
      <dgm:t>
        <a:bodyPr/>
        <a:lstStyle/>
        <a:p>
          <a:endParaRPr lang="en-US"/>
        </a:p>
      </dgm:t>
    </dgm:pt>
    <dgm:pt modelId="{EBFBDD44-7FE5-431C-963D-F94E71D36646}">
      <dgm:prSet phldrT="[Text]"/>
      <dgm:spPr/>
      <dgm:t>
        <a:bodyPr/>
        <a:lstStyle/>
        <a:p>
          <a:r>
            <a:rPr lang="en-US" dirty="0" smtClean="0"/>
            <a:t>Statistics</a:t>
          </a:r>
        </a:p>
      </dgm:t>
    </dgm:pt>
    <dgm:pt modelId="{31E22C66-B331-4E19-ABD9-DDF6CE2330E2}" type="parTrans" cxnId="{C3A168FB-177E-479F-8ADE-1DB6ACDED321}">
      <dgm:prSet/>
      <dgm:spPr/>
      <dgm:t>
        <a:bodyPr/>
        <a:lstStyle/>
        <a:p>
          <a:endParaRPr lang="en-US" dirty="0"/>
        </a:p>
      </dgm:t>
    </dgm:pt>
    <dgm:pt modelId="{38AC5A9F-E951-4745-B906-E59CE0A3F7DE}" type="sibTrans" cxnId="{C3A168FB-177E-479F-8ADE-1DB6ACDED321}">
      <dgm:prSet/>
      <dgm:spPr/>
      <dgm:t>
        <a:bodyPr/>
        <a:lstStyle/>
        <a:p>
          <a:endParaRPr lang="en-US"/>
        </a:p>
      </dgm:t>
    </dgm:pt>
    <dgm:pt modelId="{B286E9BB-C938-440B-B839-6D3642E9BE65}">
      <dgm:prSet phldrT="[Text]"/>
      <dgm:spPr/>
      <dgm:t>
        <a:bodyPr/>
        <a:lstStyle/>
        <a:p>
          <a:r>
            <a:rPr lang="en-US" smtClean="0"/>
            <a:t>Material and Process Non-conformance</a:t>
          </a:r>
          <a:endParaRPr lang="en-US" dirty="0"/>
        </a:p>
      </dgm:t>
    </dgm:pt>
    <dgm:pt modelId="{0089B14D-81E6-400D-A848-9374BB916577}" type="parTrans" cxnId="{0AFB1BEB-FE95-4A7A-AF72-689CDCF0FD34}">
      <dgm:prSet/>
      <dgm:spPr/>
      <dgm:t>
        <a:bodyPr/>
        <a:lstStyle/>
        <a:p>
          <a:endParaRPr lang="en-US"/>
        </a:p>
      </dgm:t>
    </dgm:pt>
    <dgm:pt modelId="{AEFE0C12-1108-4653-BE8B-D8D4A5E7652B}" type="sibTrans" cxnId="{0AFB1BEB-FE95-4A7A-AF72-689CDCF0FD34}">
      <dgm:prSet/>
      <dgm:spPr/>
      <dgm:t>
        <a:bodyPr/>
        <a:lstStyle/>
        <a:p>
          <a:endParaRPr lang="en-US"/>
        </a:p>
      </dgm:t>
    </dgm:pt>
    <dgm:pt modelId="{67053438-3A37-49B9-99D7-ED1440C6B5F9}" type="pres">
      <dgm:prSet presAssocID="{AFF8DD7D-E108-45D4-B0EF-48FDD422A6C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0B10C7-A73E-4C22-9BEC-8C9FDBD0D43B}" type="pres">
      <dgm:prSet presAssocID="{23A1EEBA-3FA4-421C-B524-E83BCBEFEBBA}" presName="centerShape" presStyleLbl="node0" presStyleIdx="0" presStyleCnt="1" custScaleX="105088" custScaleY="95287"/>
      <dgm:spPr/>
      <dgm:t>
        <a:bodyPr/>
        <a:lstStyle/>
        <a:p>
          <a:endParaRPr lang="en-US"/>
        </a:p>
      </dgm:t>
    </dgm:pt>
    <dgm:pt modelId="{526FB8CE-F173-4AB4-9F72-FB5E823C3F76}" type="pres">
      <dgm:prSet presAssocID="{48AB866C-6104-4B59-A8B5-C878A42E0AC9}" presName="Name9" presStyleLbl="parChTrans1D2" presStyleIdx="0" presStyleCnt="11"/>
      <dgm:spPr/>
      <dgm:t>
        <a:bodyPr/>
        <a:lstStyle/>
        <a:p>
          <a:endParaRPr lang="en-US"/>
        </a:p>
      </dgm:t>
    </dgm:pt>
    <dgm:pt modelId="{7826FD5B-DD2F-4F6B-918B-29CA04547555}" type="pres">
      <dgm:prSet presAssocID="{48AB866C-6104-4B59-A8B5-C878A42E0AC9}" presName="connTx" presStyleLbl="parChTrans1D2" presStyleIdx="0" presStyleCnt="11"/>
      <dgm:spPr/>
      <dgm:t>
        <a:bodyPr/>
        <a:lstStyle/>
        <a:p>
          <a:endParaRPr lang="en-US"/>
        </a:p>
      </dgm:t>
    </dgm:pt>
    <dgm:pt modelId="{D4DCE80B-A2FA-40E1-9FE8-667BA580FB89}" type="pres">
      <dgm:prSet presAssocID="{7B733715-F6EC-49A6-9B04-27DAD6B45456}" presName="node" presStyleLbl="node1" presStyleIdx="0" presStyleCnt="11" custScaleX="106281" custScaleY="103985" custRadScaleRad="108684" custRadScaleInc="3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D77E3-0998-4B22-BA24-ECE55A150F58}" type="pres">
      <dgm:prSet presAssocID="{0089B14D-81E6-400D-A848-9374BB916577}" presName="Name9" presStyleLbl="parChTrans1D2" presStyleIdx="1" presStyleCnt="11"/>
      <dgm:spPr/>
      <dgm:t>
        <a:bodyPr/>
        <a:lstStyle/>
        <a:p>
          <a:endParaRPr lang="en-US"/>
        </a:p>
      </dgm:t>
    </dgm:pt>
    <dgm:pt modelId="{4C6D2FA5-60F5-42C9-A285-60C3277500C6}" type="pres">
      <dgm:prSet presAssocID="{0089B14D-81E6-400D-A848-9374BB916577}" presName="connTx" presStyleLbl="parChTrans1D2" presStyleIdx="1" presStyleCnt="11"/>
      <dgm:spPr/>
      <dgm:t>
        <a:bodyPr/>
        <a:lstStyle/>
        <a:p>
          <a:endParaRPr lang="en-US"/>
        </a:p>
      </dgm:t>
    </dgm:pt>
    <dgm:pt modelId="{78958DB1-5C59-4CBD-A670-3D60547D426C}" type="pres">
      <dgm:prSet presAssocID="{B286E9BB-C938-440B-B839-6D3642E9BE65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D2341-D1C6-412E-B865-70539E1B14E0}" type="pres">
      <dgm:prSet presAssocID="{270A6376-C510-47AB-B825-41A1B85D7424}" presName="Name9" presStyleLbl="parChTrans1D2" presStyleIdx="2" presStyleCnt="11"/>
      <dgm:spPr/>
      <dgm:t>
        <a:bodyPr/>
        <a:lstStyle/>
        <a:p>
          <a:endParaRPr lang="en-US"/>
        </a:p>
      </dgm:t>
    </dgm:pt>
    <dgm:pt modelId="{C9EF7032-1823-4E02-967A-86BF9F5DAB2C}" type="pres">
      <dgm:prSet presAssocID="{270A6376-C510-47AB-B825-41A1B85D7424}" presName="connTx" presStyleLbl="parChTrans1D2" presStyleIdx="2" presStyleCnt="11"/>
      <dgm:spPr/>
      <dgm:t>
        <a:bodyPr/>
        <a:lstStyle/>
        <a:p>
          <a:endParaRPr lang="en-US"/>
        </a:p>
      </dgm:t>
    </dgm:pt>
    <dgm:pt modelId="{5A45A34D-4696-4FE7-938A-44406408FE72}" type="pres">
      <dgm:prSet presAssocID="{E028F6A9-065B-4430-BC9B-CC2547A3AB9C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14DE4-A813-4272-839A-5C161F9D8AF2}" type="pres">
      <dgm:prSet presAssocID="{103144E2-60DF-48FC-AEE3-5D6429A1F3DC}" presName="Name9" presStyleLbl="parChTrans1D2" presStyleIdx="3" presStyleCnt="11"/>
      <dgm:spPr/>
      <dgm:t>
        <a:bodyPr/>
        <a:lstStyle/>
        <a:p>
          <a:endParaRPr lang="en-US"/>
        </a:p>
      </dgm:t>
    </dgm:pt>
    <dgm:pt modelId="{F0A5A5E9-5CFD-4F65-8655-88633A336185}" type="pres">
      <dgm:prSet presAssocID="{103144E2-60DF-48FC-AEE3-5D6429A1F3DC}" presName="connTx" presStyleLbl="parChTrans1D2" presStyleIdx="3" presStyleCnt="11"/>
      <dgm:spPr/>
      <dgm:t>
        <a:bodyPr/>
        <a:lstStyle/>
        <a:p>
          <a:endParaRPr lang="en-US"/>
        </a:p>
      </dgm:t>
    </dgm:pt>
    <dgm:pt modelId="{2A743ACD-3228-4300-8FD3-E5B251A327AC}" type="pres">
      <dgm:prSet presAssocID="{FF3A4A69-B5E0-49D0-A637-8EEC2BE5FFDE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4754A-D381-44F7-A4DF-718391E94648}" type="pres">
      <dgm:prSet presAssocID="{06EAA65A-BD1B-4F6A-B89C-874A17C3B686}" presName="Name9" presStyleLbl="parChTrans1D2" presStyleIdx="4" presStyleCnt="11"/>
      <dgm:spPr/>
      <dgm:t>
        <a:bodyPr/>
        <a:lstStyle/>
        <a:p>
          <a:endParaRPr lang="en-US"/>
        </a:p>
      </dgm:t>
    </dgm:pt>
    <dgm:pt modelId="{CDF3FB90-15C0-4C5F-A69C-08BB0F425928}" type="pres">
      <dgm:prSet presAssocID="{06EAA65A-BD1B-4F6A-B89C-874A17C3B686}" presName="connTx" presStyleLbl="parChTrans1D2" presStyleIdx="4" presStyleCnt="11"/>
      <dgm:spPr/>
      <dgm:t>
        <a:bodyPr/>
        <a:lstStyle/>
        <a:p>
          <a:endParaRPr lang="en-US"/>
        </a:p>
      </dgm:t>
    </dgm:pt>
    <dgm:pt modelId="{50497296-E93F-4E39-A304-1D9EC8685215}" type="pres">
      <dgm:prSet presAssocID="{1CB6EF99-8F94-4D63-B33C-3A6281289639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E4D72-70BF-4D16-9FC7-85D76B8C4499}" type="pres">
      <dgm:prSet presAssocID="{6B13A202-310C-4C41-9B2C-857414A2D53D}" presName="Name9" presStyleLbl="parChTrans1D2" presStyleIdx="5" presStyleCnt="11"/>
      <dgm:spPr/>
      <dgm:t>
        <a:bodyPr/>
        <a:lstStyle/>
        <a:p>
          <a:endParaRPr lang="en-US"/>
        </a:p>
      </dgm:t>
    </dgm:pt>
    <dgm:pt modelId="{9032F7EB-E050-4396-B0A5-9D99EFB4F6B5}" type="pres">
      <dgm:prSet presAssocID="{6B13A202-310C-4C41-9B2C-857414A2D53D}" presName="connTx" presStyleLbl="parChTrans1D2" presStyleIdx="5" presStyleCnt="11"/>
      <dgm:spPr/>
      <dgm:t>
        <a:bodyPr/>
        <a:lstStyle/>
        <a:p>
          <a:endParaRPr lang="en-US"/>
        </a:p>
      </dgm:t>
    </dgm:pt>
    <dgm:pt modelId="{C39EEABC-1A22-483E-97FD-03C2CB62D723}" type="pres">
      <dgm:prSet presAssocID="{29F05698-3EE2-416B-8421-814FD42D0BCB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D77D4-E1CA-4D69-AD3D-7363547D684E}" type="pres">
      <dgm:prSet presAssocID="{29217F77-E885-4D0C-BD1D-5FE3ABD00622}" presName="Name9" presStyleLbl="parChTrans1D2" presStyleIdx="6" presStyleCnt="11"/>
      <dgm:spPr/>
      <dgm:t>
        <a:bodyPr/>
        <a:lstStyle/>
        <a:p>
          <a:endParaRPr lang="en-US"/>
        </a:p>
      </dgm:t>
    </dgm:pt>
    <dgm:pt modelId="{80438767-FE84-46D0-8663-FE0249B30DBC}" type="pres">
      <dgm:prSet presAssocID="{29217F77-E885-4D0C-BD1D-5FE3ABD00622}" presName="connTx" presStyleLbl="parChTrans1D2" presStyleIdx="6" presStyleCnt="11"/>
      <dgm:spPr/>
      <dgm:t>
        <a:bodyPr/>
        <a:lstStyle/>
        <a:p>
          <a:endParaRPr lang="en-US"/>
        </a:p>
      </dgm:t>
    </dgm:pt>
    <dgm:pt modelId="{ABB2E598-4D1A-436A-80BF-E4C9E78E2C64}" type="pres">
      <dgm:prSet presAssocID="{FF61B96A-F54D-4CD5-AAE7-7CC4992C0B3D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08860-75E6-46D2-AA2E-CA9940E88659}" type="pres">
      <dgm:prSet presAssocID="{E2AAD365-5784-4BCA-ABF0-C6B156962ED3}" presName="Name9" presStyleLbl="parChTrans1D2" presStyleIdx="7" presStyleCnt="11"/>
      <dgm:spPr/>
      <dgm:t>
        <a:bodyPr/>
        <a:lstStyle/>
        <a:p>
          <a:endParaRPr lang="en-US"/>
        </a:p>
      </dgm:t>
    </dgm:pt>
    <dgm:pt modelId="{75AC98B1-045B-4B61-AF40-DCE8A99950C7}" type="pres">
      <dgm:prSet presAssocID="{E2AAD365-5784-4BCA-ABF0-C6B156962ED3}" presName="connTx" presStyleLbl="parChTrans1D2" presStyleIdx="7" presStyleCnt="11"/>
      <dgm:spPr/>
      <dgm:t>
        <a:bodyPr/>
        <a:lstStyle/>
        <a:p>
          <a:endParaRPr lang="en-US"/>
        </a:p>
      </dgm:t>
    </dgm:pt>
    <dgm:pt modelId="{33B99543-A575-435D-9F53-ACC09CD5C6F6}" type="pres">
      <dgm:prSet presAssocID="{DC7C894A-85B3-4919-88E2-F006B6CE35DF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911E6-8D71-46AA-9956-AE2A9B3443EA}" type="pres">
      <dgm:prSet presAssocID="{05788A16-45F1-4854-9494-8962EC8FCABE}" presName="Name9" presStyleLbl="parChTrans1D2" presStyleIdx="8" presStyleCnt="11"/>
      <dgm:spPr/>
      <dgm:t>
        <a:bodyPr/>
        <a:lstStyle/>
        <a:p>
          <a:endParaRPr lang="en-US"/>
        </a:p>
      </dgm:t>
    </dgm:pt>
    <dgm:pt modelId="{7F41F098-30E9-459A-85BB-07020D400FF7}" type="pres">
      <dgm:prSet presAssocID="{05788A16-45F1-4854-9494-8962EC8FCABE}" presName="connTx" presStyleLbl="parChTrans1D2" presStyleIdx="8" presStyleCnt="11"/>
      <dgm:spPr/>
      <dgm:t>
        <a:bodyPr/>
        <a:lstStyle/>
        <a:p>
          <a:endParaRPr lang="en-US"/>
        </a:p>
      </dgm:t>
    </dgm:pt>
    <dgm:pt modelId="{A53F2120-5B0A-4856-8780-F929AD80A3E8}" type="pres">
      <dgm:prSet presAssocID="{2490BE46-C60D-463E-A661-633B288ADA41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74C0E-FB2B-48BF-823A-0A34C67AB960}" type="pres">
      <dgm:prSet presAssocID="{EA33D8E2-1C2C-4642-8052-BBB1568C13F3}" presName="Name9" presStyleLbl="parChTrans1D2" presStyleIdx="9" presStyleCnt="11"/>
      <dgm:spPr/>
      <dgm:t>
        <a:bodyPr/>
        <a:lstStyle/>
        <a:p>
          <a:endParaRPr lang="en-US"/>
        </a:p>
      </dgm:t>
    </dgm:pt>
    <dgm:pt modelId="{16E5DE2C-CF11-4953-86C4-0465B7D82F77}" type="pres">
      <dgm:prSet presAssocID="{EA33D8E2-1C2C-4642-8052-BBB1568C13F3}" presName="connTx" presStyleLbl="parChTrans1D2" presStyleIdx="9" presStyleCnt="11"/>
      <dgm:spPr/>
      <dgm:t>
        <a:bodyPr/>
        <a:lstStyle/>
        <a:p>
          <a:endParaRPr lang="en-US"/>
        </a:p>
      </dgm:t>
    </dgm:pt>
    <dgm:pt modelId="{C4FC9337-949F-4DDD-9F1F-5C911EE93D57}" type="pres">
      <dgm:prSet presAssocID="{F8C55ABC-B729-4223-BE4C-5D3584275E65}" presName="node" presStyleLbl="node1" presStyleIdx="9" presStyleCnt="11" custRadScaleRad="99242" custRadScaleInc="-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FBB5D-868F-47F7-A6A4-47C3D66DE63E}" type="pres">
      <dgm:prSet presAssocID="{31E22C66-B331-4E19-ABD9-DDF6CE2330E2}" presName="Name9" presStyleLbl="parChTrans1D2" presStyleIdx="10" presStyleCnt="11"/>
      <dgm:spPr/>
      <dgm:t>
        <a:bodyPr/>
        <a:lstStyle/>
        <a:p>
          <a:endParaRPr lang="en-US"/>
        </a:p>
      </dgm:t>
    </dgm:pt>
    <dgm:pt modelId="{0C9545BB-B1C7-4CD1-BE4B-EBFF3946741D}" type="pres">
      <dgm:prSet presAssocID="{31E22C66-B331-4E19-ABD9-DDF6CE2330E2}" presName="connTx" presStyleLbl="parChTrans1D2" presStyleIdx="10" presStyleCnt="11"/>
      <dgm:spPr/>
      <dgm:t>
        <a:bodyPr/>
        <a:lstStyle/>
        <a:p>
          <a:endParaRPr lang="en-US"/>
        </a:p>
      </dgm:t>
    </dgm:pt>
    <dgm:pt modelId="{36FB5E31-AEFC-4F0A-A049-A019398AC655}" type="pres">
      <dgm:prSet presAssocID="{EBFBDD44-7FE5-431C-963D-F94E71D36646}" presName="node" presStyleLbl="node1" presStyleIdx="10" presStyleCnt="11" custRadScaleRad="101612" custRadScaleInc="20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451CE0-BF4C-4C79-AE09-68B045CD7085}" type="presOf" srcId="{31E22C66-B331-4E19-ABD9-DDF6CE2330E2}" destId="{BFAFBB5D-868F-47F7-A6A4-47C3D66DE63E}" srcOrd="0" destOrd="0" presId="urn:microsoft.com/office/officeart/2005/8/layout/radial1"/>
    <dgm:cxn modelId="{BF875842-7F54-41E7-ADDD-70D6353D842E}" srcId="{23A1EEBA-3FA4-421C-B524-E83BCBEFEBBA}" destId="{F8C55ABC-B729-4223-BE4C-5D3584275E65}" srcOrd="9" destOrd="0" parTransId="{EA33D8E2-1C2C-4642-8052-BBB1568C13F3}" sibTransId="{425E91ED-C32C-4E10-A3E3-53A3987393BB}"/>
    <dgm:cxn modelId="{E297F01D-D46C-4689-B532-86CB9498A950}" type="presOf" srcId="{48AB866C-6104-4B59-A8B5-C878A42E0AC9}" destId="{526FB8CE-F173-4AB4-9F72-FB5E823C3F76}" srcOrd="0" destOrd="0" presId="urn:microsoft.com/office/officeart/2005/8/layout/radial1"/>
    <dgm:cxn modelId="{DD8DD586-800B-43C2-BA2C-6F7E39F8CDB5}" type="presOf" srcId="{23A1EEBA-3FA4-421C-B524-E83BCBEFEBBA}" destId="{570B10C7-A73E-4C22-9BEC-8C9FDBD0D43B}" srcOrd="0" destOrd="0" presId="urn:microsoft.com/office/officeart/2005/8/layout/radial1"/>
    <dgm:cxn modelId="{458F30B8-1F67-4860-A6FA-421EF86EFC17}" type="presOf" srcId="{E2AAD365-5784-4BCA-ABF0-C6B156962ED3}" destId="{3F908860-75E6-46D2-AA2E-CA9940E88659}" srcOrd="0" destOrd="0" presId="urn:microsoft.com/office/officeart/2005/8/layout/radial1"/>
    <dgm:cxn modelId="{1F9EB064-3739-4333-A8D8-4F48D7ACDB1B}" srcId="{23A1EEBA-3FA4-421C-B524-E83BCBEFEBBA}" destId="{2490BE46-C60D-463E-A661-633B288ADA41}" srcOrd="8" destOrd="0" parTransId="{05788A16-45F1-4854-9494-8962EC8FCABE}" sibTransId="{12A929C2-EA1D-4453-B110-21358D16355E}"/>
    <dgm:cxn modelId="{18000649-DEAD-44ED-BBF9-A21C5BB26BDF}" type="presOf" srcId="{0089B14D-81E6-400D-A848-9374BB916577}" destId="{AE3D77E3-0998-4B22-BA24-ECE55A150F58}" srcOrd="0" destOrd="0" presId="urn:microsoft.com/office/officeart/2005/8/layout/radial1"/>
    <dgm:cxn modelId="{5681CD2E-E742-49AD-8DF8-D6EE2186A2B7}" type="presOf" srcId="{7B733715-F6EC-49A6-9B04-27DAD6B45456}" destId="{D4DCE80B-A2FA-40E1-9FE8-667BA580FB89}" srcOrd="0" destOrd="0" presId="urn:microsoft.com/office/officeart/2005/8/layout/radial1"/>
    <dgm:cxn modelId="{2FC802F3-DA40-4BF9-AAAA-D2CC678D6160}" type="presOf" srcId="{0089B14D-81E6-400D-A848-9374BB916577}" destId="{4C6D2FA5-60F5-42C9-A285-60C3277500C6}" srcOrd="1" destOrd="0" presId="urn:microsoft.com/office/officeart/2005/8/layout/radial1"/>
    <dgm:cxn modelId="{5C9F7940-2A18-4520-9209-47C6315B96BC}" type="presOf" srcId="{05788A16-45F1-4854-9494-8962EC8FCABE}" destId="{26E911E6-8D71-46AA-9956-AE2A9B3443EA}" srcOrd="0" destOrd="0" presId="urn:microsoft.com/office/officeart/2005/8/layout/radial1"/>
    <dgm:cxn modelId="{38D09D44-72BF-4440-BA8A-B13CC912AAC6}" type="presOf" srcId="{31E22C66-B331-4E19-ABD9-DDF6CE2330E2}" destId="{0C9545BB-B1C7-4CD1-BE4B-EBFF3946741D}" srcOrd="1" destOrd="0" presId="urn:microsoft.com/office/officeart/2005/8/layout/radial1"/>
    <dgm:cxn modelId="{7E47AE60-76CF-47FE-98EA-0E3CE8B32F9A}" type="presOf" srcId="{6B13A202-310C-4C41-9B2C-857414A2D53D}" destId="{0E5E4D72-70BF-4D16-9FC7-85D76B8C4499}" srcOrd="0" destOrd="0" presId="urn:microsoft.com/office/officeart/2005/8/layout/radial1"/>
    <dgm:cxn modelId="{7009661E-DE16-408C-A07A-3F0E53CC4D6C}" type="presOf" srcId="{EA33D8E2-1C2C-4642-8052-BBB1568C13F3}" destId="{00574C0E-FB2B-48BF-823A-0A34C67AB960}" srcOrd="0" destOrd="0" presId="urn:microsoft.com/office/officeart/2005/8/layout/radial1"/>
    <dgm:cxn modelId="{2949CA67-81EA-421D-A4FE-7B568B9C597D}" srcId="{23A1EEBA-3FA4-421C-B524-E83BCBEFEBBA}" destId="{1CB6EF99-8F94-4D63-B33C-3A6281289639}" srcOrd="4" destOrd="0" parTransId="{06EAA65A-BD1B-4F6A-B89C-874A17C3B686}" sibTransId="{E8F69F01-C85B-48C7-B00F-CE3486900965}"/>
    <dgm:cxn modelId="{CE8A59DA-C7A0-4165-BF27-905786777ECA}" srcId="{23A1EEBA-3FA4-421C-B524-E83BCBEFEBBA}" destId="{FF3A4A69-B5E0-49D0-A637-8EEC2BE5FFDE}" srcOrd="3" destOrd="0" parTransId="{103144E2-60DF-48FC-AEE3-5D6429A1F3DC}" sibTransId="{C7431D13-7A0A-4CF5-8D13-A26AA2511F48}"/>
    <dgm:cxn modelId="{E7F3C081-6FC5-4F61-821E-305363B50022}" type="presOf" srcId="{6B13A202-310C-4C41-9B2C-857414A2D53D}" destId="{9032F7EB-E050-4396-B0A5-9D99EFB4F6B5}" srcOrd="1" destOrd="0" presId="urn:microsoft.com/office/officeart/2005/8/layout/radial1"/>
    <dgm:cxn modelId="{C3A168FB-177E-479F-8ADE-1DB6ACDED321}" srcId="{23A1EEBA-3FA4-421C-B524-E83BCBEFEBBA}" destId="{EBFBDD44-7FE5-431C-963D-F94E71D36646}" srcOrd="10" destOrd="0" parTransId="{31E22C66-B331-4E19-ABD9-DDF6CE2330E2}" sibTransId="{38AC5A9F-E951-4745-B906-E59CE0A3F7DE}"/>
    <dgm:cxn modelId="{A567FADD-F8B3-44FA-B1C3-A0DEF2741117}" type="presOf" srcId="{1CB6EF99-8F94-4D63-B33C-3A6281289639}" destId="{50497296-E93F-4E39-A304-1D9EC8685215}" srcOrd="0" destOrd="0" presId="urn:microsoft.com/office/officeart/2005/8/layout/radial1"/>
    <dgm:cxn modelId="{F0A5937C-729E-44AC-BD17-EC5DCA5BFADA}" type="presOf" srcId="{DC7C894A-85B3-4919-88E2-F006B6CE35DF}" destId="{33B99543-A575-435D-9F53-ACC09CD5C6F6}" srcOrd="0" destOrd="0" presId="urn:microsoft.com/office/officeart/2005/8/layout/radial1"/>
    <dgm:cxn modelId="{BB872C07-1CF7-4121-A633-702C438F4665}" type="presOf" srcId="{48AB866C-6104-4B59-A8B5-C878A42E0AC9}" destId="{7826FD5B-DD2F-4F6B-918B-29CA04547555}" srcOrd="1" destOrd="0" presId="urn:microsoft.com/office/officeart/2005/8/layout/radial1"/>
    <dgm:cxn modelId="{35893465-2425-4DFB-BB74-B5964450B99B}" type="presOf" srcId="{FF3A4A69-B5E0-49D0-A637-8EEC2BE5FFDE}" destId="{2A743ACD-3228-4300-8FD3-E5B251A327AC}" srcOrd="0" destOrd="0" presId="urn:microsoft.com/office/officeart/2005/8/layout/radial1"/>
    <dgm:cxn modelId="{1818C17E-626F-4B8E-A418-41599381326F}" srcId="{AFF8DD7D-E108-45D4-B0EF-48FDD422A6C8}" destId="{DD756976-3C10-45D2-97AA-6439D4671090}" srcOrd="1" destOrd="0" parTransId="{AC31DD2F-9D60-41EC-BD60-67E519C008C3}" sibTransId="{1CD7C13F-F6B9-4F51-8CF5-534A2EEA1E9B}"/>
    <dgm:cxn modelId="{C5C887EC-131E-469D-9E10-AF4B77DDF35C}" srcId="{23A1EEBA-3FA4-421C-B524-E83BCBEFEBBA}" destId="{DC7C894A-85B3-4919-88E2-F006B6CE35DF}" srcOrd="7" destOrd="0" parTransId="{E2AAD365-5784-4BCA-ABF0-C6B156962ED3}" sibTransId="{E5509EFD-0691-493D-9DF1-DD8CD0F2D1CD}"/>
    <dgm:cxn modelId="{776D9F63-04B7-455B-A875-A6E63FB022EF}" type="presOf" srcId="{EBFBDD44-7FE5-431C-963D-F94E71D36646}" destId="{36FB5E31-AEFC-4F0A-A049-A019398AC655}" srcOrd="0" destOrd="0" presId="urn:microsoft.com/office/officeart/2005/8/layout/radial1"/>
    <dgm:cxn modelId="{4997E6A6-F699-4F01-B0C7-F6E3C6D35AC4}" type="presOf" srcId="{AFF8DD7D-E108-45D4-B0EF-48FDD422A6C8}" destId="{67053438-3A37-49B9-99D7-ED1440C6B5F9}" srcOrd="0" destOrd="0" presId="urn:microsoft.com/office/officeart/2005/8/layout/radial1"/>
    <dgm:cxn modelId="{C61D9E05-6C7F-4626-A59F-1169EC5924B4}" srcId="{23A1EEBA-3FA4-421C-B524-E83BCBEFEBBA}" destId="{FF61B96A-F54D-4CD5-AAE7-7CC4992C0B3D}" srcOrd="6" destOrd="0" parTransId="{29217F77-E885-4D0C-BD1D-5FE3ABD00622}" sibTransId="{800C728C-22AB-4F66-A251-06D06B0B45AB}"/>
    <dgm:cxn modelId="{0767E2D6-19B3-4630-A271-6A3FB71152AB}" type="presOf" srcId="{103144E2-60DF-48FC-AEE3-5D6429A1F3DC}" destId="{31714DE4-A813-4272-839A-5C161F9D8AF2}" srcOrd="0" destOrd="0" presId="urn:microsoft.com/office/officeart/2005/8/layout/radial1"/>
    <dgm:cxn modelId="{42F1BAAF-AABC-42F9-A9C7-88778DF647C2}" type="presOf" srcId="{29F05698-3EE2-416B-8421-814FD42D0BCB}" destId="{C39EEABC-1A22-483E-97FD-03C2CB62D723}" srcOrd="0" destOrd="0" presId="urn:microsoft.com/office/officeart/2005/8/layout/radial1"/>
    <dgm:cxn modelId="{90DBFAAD-74C9-4EC3-9F61-0149AE7185DC}" type="presOf" srcId="{E2AAD365-5784-4BCA-ABF0-C6B156962ED3}" destId="{75AC98B1-045B-4B61-AF40-DCE8A99950C7}" srcOrd="1" destOrd="0" presId="urn:microsoft.com/office/officeart/2005/8/layout/radial1"/>
    <dgm:cxn modelId="{222CE34A-18F5-47A5-8A1C-148888635EF3}" srcId="{23A1EEBA-3FA4-421C-B524-E83BCBEFEBBA}" destId="{7B733715-F6EC-49A6-9B04-27DAD6B45456}" srcOrd="0" destOrd="0" parTransId="{48AB866C-6104-4B59-A8B5-C878A42E0AC9}" sibTransId="{B43B2BB6-AE01-4739-982C-B077EBAD1898}"/>
    <dgm:cxn modelId="{807B1F8C-5E77-4938-9622-6062B54A0FD4}" type="presOf" srcId="{FF61B96A-F54D-4CD5-AAE7-7CC4992C0B3D}" destId="{ABB2E598-4D1A-436A-80BF-E4C9E78E2C64}" srcOrd="0" destOrd="0" presId="urn:microsoft.com/office/officeart/2005/8/layout/radial1"/>
    <dgm:cxn modelId="{3912E60C-F358-43E4-82EA-6892313FAADD}" type="presOf" srcId="{2490BE46-C60D-463E-A661-633B288ADA41}" destId="{A53F2120-5B0A-4856-8780-F929AD80A3E8}" srcOrd="0" destOrd="0" presId="urn:microsoft.com/office/officeart/2005/8/layout/radial1"/>
    <dgm:cxn modelId="{0228723E-841C-4C2A-8950-0443C80885FC}" type="presOf" srcId="{270A6376-C510-47AB-B825-41A1B85D7424}" destId="{C9EF7032-1823-4E02-967A-86BF9F5DAB2C}" srcOrd="1" destOrd="0" presId="urn:microsoft.com/office/officeart/2005/8/layout/radial1"/>
    <dgm:cxn modelId="{41A8BD9E-B51D-470F-8ECE-89AF8059804C}" type="presOf" srcId="{EA33D8E2-1C2C-4642-8052-BBB1568C13F3}" destId="{16E5DE2C-CF11-4953-86C4-0465B7D82F77}" srcOrd="1" destOrd="0" presId="urn:microsoft.com/office/officeart/2005/8/layout/radial1"/>
    <dgm:cxn modelId="{3CA34591-3829-44EC-AAE6-F1FAE28D9A08}" type="presOf" srcId="{29217F77-E885-4D0C-BD1D-5FE3ABD00622}" destId="{80438767-FE84-46D0-8663-FE0249B30DBC}" srcOrd="1" destOrd="0" presId="urn:microsoft.com/office/officeart/2005/8/layout/radial1"/>
    <dgm:cxn modelId="{B200F919-E405-4A86-8BAE-4FEB4C9A1A3A}" type="presOf" srcId="{103144E2-60DF-48FC-AEE3-5D6429A1F3DC}" destId="{F0A5A5E9-5CFD-4F65-8655-88633A336185}" srcOrd="1" destOrd="0" presId="urn:microsoft.com/office/officeart/2005/8/layout/radial1"/>
    <dgm:cxn modelId="{0AFB1BEB-FE95-4A7A-AF72-689CDCF0FD34}" srcId="{23A1EEBA-3FA4-421C-B524-E83BCBEFEBBA}" destId="{B286E9BB-C938-440B-B839-6D3642E9BE65}" srcOrd="1" destOrd="0" parTransId="{0089B14D-81E6-400D-A848-9374BB916577}" sibTransId="{AEFE0C12-1108-4653-BE8B-D8D4A5E7652B}"/>
    <dgm:cxn modelId="{3D836DD2-2528-40C2-8D54-18A8B8D828BB}" srcId="{AFF8DD7D-E108-45D4-B0EF-48FDD422A6C8}" destId="{23A1EEBA-3FA4-421C-B524-E83BCBEFEBBA}" srcOrd="0" destOrd="0" parTransId="{844E8AE2-5DC1-4288-8F5F-C69065BF7500}" sibTransId="{466BD952-2FF2-46C8-8D90-CDCA8C9B61F2}"/>
    <dgm:cxn modelId="{83B05B3D-E953-4E4D-A72E-0372EE8EB0D2}" type="presOf" srcId="{F8C55ABC-B729-4223-BE4C-5D3584275E65}" destId="{C4FC9337-949F-4DDD-9F1F-5C911EE93D57}" srcOrd="0" destOrd="0" presId="urn:microsoft.com/office/officeart/2005/8/layout/radial1"/>
    <dgm:cxn modelId="{C96FA6FB-94DA-4A46-91F4-1FCA23D153FC}" type="presOf" srcId="{270A6376-C510-47AB-B825-41A1B85D7424}" destId="{A3DD2341-D1C6-412E-B865-70539E1B14E0}" srcOrd="0" destOrd="0" presId="urn:microsoft.com/office/officeart/2005/8/layout/radial1"/>
    <dgm:cxn modelId="{0E1BD61D-0794-4E80-A3BF-64289446B428}" type="presOf" srcId="{E028F6A9-065B-4430-BC9B-CC2547A3AB9C}" destId="{5A45A34D-4696-4FE7-938A-44406408FE72}" srcOrd="0" destOrd="0" presId="urn:microsoft.com/office/officeart/2005/8/layout/radial1"/>
    <dgm:cxn modelId="{FE93D278-597C-48E8-B421-E8128827368D}" type="presOf" srcId="{06EAA65A-BD1B-4F6A-B89C-874A17C3B686}" destId="{52D4754A-D381-44F7-A4DF-718391E94648}" srcOrd="0" destOrd="0" presId="urn:microsoft.com/office/officeart/2005/8/layout/radial1"/>
    <dgm:cxn modelId="{1EAE382C-216F-4F16-A0E3-0E06996FD4D5}" type="presOf" srcId="{06EAA65A-BD1B-4F6A-B89C-874A17C3B686}" destId="{CDF3FB90-15C0-4C5F-A69C-08BB0F425928}" srcOrd="1" destOrd="0" presId="urn:microsoft.com/office/officeart/2005/8/layout/radial1"/>
    <dgm:cxn modelId="{9D8E6AB5-DEC6-4C9F-A679-E2A59A996EE8}" srcId="{23A1EEBA-3FA4-421C-B524-E83BCBEFEBBA}" destId="{E028F6A9-065B-4430-BC9B-CC2547A3AB9C}" srcOrd="2" destOrd="0" parTransId="{270A6376-C510-47AB-B825-41A1B85D7424}" sibTransId="{1AC97730-A9CB-4A08-B78C-000DC9AB8BCE}"/>
    <dgm:cxn modelId="{25128F8C-0A09-4FF6-AD6D-039ADAA4A034}" srcId="{23A1EEBA-3FA4-421C-B524-E83BCBEFEBBA}" destId="{29F05698-3EE2-416B-8421-814FD42D0BCB}" srcOrd="5" destOrd="0" parTransId="{6B13A202-310C-4C41-9B2C-857414A2D53D}" sibTransId="{A5B62A33-E723-41A4-934D-D13FD41F58F8}"/>
    <dgm:cxn modelId="{EA345028-22D4-4298-8359-4FE6A55A0C89}" type="presOf" srcId="{29217F77-E885-4D0C-BD1D-5FE3ABD00622}" destId="{378D77D4-E1CA-4D69-AD3D-7363547D684E}" srcOrd="0" destOrd="0" presId="urn:microsoft.com/office/officeart/2005/8/layout/radial1"/>
    <dgm:cxn modelId="{EC321D65-AE5E-4DB0-A295-4C9173462A46}" type="presOf" srcId="{B286E9BB-C938-440B-B839-6D3642E9BE65}" destId="{78958DB1-5C59-4CBD-A670-3D60547D426C}" srcOrd="0" destOrd="0" presId="urn:microsoft.com/office/officeart/2005/8/layout/radial1"/>
    <dgm:cxn modelId="{835F3516-9824-43FE-9107-17EAF771E0F8}" type="presOf" srcId="{05788A16-45F1-4854-9494-8962EC8FCABE}" destId="{7F41F098-30E9-459A-85BB-07020D400FF7}" srcOrd="1" destOrd="0" presId="urn:microsoft.com/office/officeart/2005/8/layout/radial1"/>
    <dgm:cxn modelId="{BD8D56D4-0C4A-41EB-A29D-4E92DCA08CA9}" type="presParOf" srcId="{67053438-3A37-49B9-99D7-ED1440C6B5F9}" destId="{570B10C7-A73E-4C22-9BEC-8C9FDBD0D43B}" srcOrd="0" destOrd="0" presId="urn:microsoft.com/office/officeart/2005/8/layout/radial1"/>
    <dgm:cxn modelId="{5FB12A10-3A3C-4EE8-ACDF-F037F94A6825}" type="presParOf" srcId="{67053438-3A37-49B9-99D7-ED1440C6B5F9}" destId="{526FB8CE-F173-4AB4-9F72-FB5E823C3F76}" srcOrd="1" destOrd="0" presId="urn:microsoft.com/office/officeart/2005/8/layout/radial1"/>
    <dgm:cxn modelId="{9C851F77-D750-42CB-804D-F1217E54277A}" type="presParOf" srcId="{526FB8CE-F173-4AB4-9F72-FB5E823C3F76}" destId="{7826FD5B-DD2F-4F6B-918B-29CA04547555}" srcOrd="0" destOrd="0" presId="urn:microsoft.com/office/officeart/2005/8/layout/radial1"/>
    <dgm:cxn modelId="{9735EDC9-9DF9-4129-AF1F-9A7B15EEF7FD}" type="presParOf" srcId="{67053438-3A37-49B9-99D7-ED1440C6B5F9}" destId="{D4DCE80B-A2FA-40E1-9FE8-667BA580FB89}" srcOrd="2" destOrd="0" presId="urn:microsoft.com/office/officeart/2005/8/layout/radial1"/>
    <dgm:cxn modelId="{22CDC1C4-59AD-4003-A6D7-ADEFFDE2D86B}" type="presParOf" srcId="{67053438-3A37-49B9-99D7-ED1440C6B5F9}" destId="{AE3D77E3-0998-4B22-BA24-ECE55A150F58}" srcOrd="3" destOrd="0" presId="urn:microsoft.com/office/officeart/2005/8/layout/radial1"/>
    <dgm:cxn modelId="{04E1BAFB-7BC3-45F7-BBA0-8B7973F0AF82}" type="presParOf" srcId="{AE3D77E3-0998-4B22-BA24-ECE55A150F58}" destId="{4C6D2FA5-60F5-42C9-A285-60C3277500C6}" srcOrd="0" destOrd="0" presId="urn:microsoft.com/office/officeart/2005/8/layout/radial1"/>
    <dgm:cxn modelId="{D7062C65-A48E-4088-BD4B-EF34C4908535}" type="presParOf" srcId="{67053438-3A37-49B9-99D7-ED1440C6B5F9}" destId="{78958DB1-5C59-4CBD-A670-3D60547D426C}" srcOrd="4" destOrd="0" presId="urn:microsoft.com/office/officeart/2005/8/layout/radial1"/>
    <dgm:cxn modelId="{398953BE-3821-48B4-8581-2F2753665E8F}" type="presParOf" srcId="{67053438-3A37-49B9-99D7-ED1440C6B5F9}" destId="{A3DD2341-D1C6-412E-B865-70539E1B14E0}" srcOrd="5" destOrd="0" presId="urn:microsoft.com/office/officeart/2005/8/layout/radial1"/>
    <dgm:cxn modelId="{A5C760DB-3591-4514-9C8D-6B3E24069F83}" type="presParOf" srcId="{A3DD2341-D1C6-412E-B865-70539E1B14E0}" destId="{C9EF7032-1823-4E02-967A-86BF9F5DAB2C}" srcOrd="0" destOrd="0" presId="urn:microsoft.com/office/officeart/2005/8/layout/radial1"/>
    <dgm:cxn modelId="{E249589C-DE71-45F1-B994-59B28698A5DD}" type="presParOf" srcId="{67053438-3A37-49B9-99D7-ED1440C6B5F9}" destId="{5A45A34D-4696-4FE7-938A-44406408FE72}" srcOrd="6" destOrd="0" presId="urn:microsoft.com/office/officeart/2005/8/layout/radial1"/>
    <dgm:cxn modelId="{2CC3C927-4E7F-4D23-AD4B-F36FBF8B3AB4}" type="presParOf" srcId="{67053438-3A37-49B9-99D7-ED1440C6B5F9}" destId="{31714DE4-A813-4272-839A-5C161F9D8AF2}" srcOrd="7" destOrd="0" presId="urn:microsoft.com/office/officeart/2005/8/layout/radial1"/>
    <dgm:cxn modelId="{B13CE883-7905-408E-BC69-D9D65FBE838F}" type="presParOf" srcId="{31714DE4-A813-4272-839A-5C161F9D8AF2}" destId="{F0A5A5E9-5CFD-4F65-8655-88633A336185}" srcOrd="0" destOrd="0" presId="urn:microsoft.com/office/officeart/2005/8/layout/radial1"/>
    <dgm:cxn modelId="{AAA294EE-3046-4651-9855-5EBD47BE1B70}" type="presParOf" srcId="{67053438-3A37-49B9-99D7-ED1440C6B5F9}" destId="{2A743ACD-3228-4300-8FD3-E5B251A327AC}" srcOrd="8" destOrd="0" presId="urn:microsoft.com/office/officeart/2005/8/layout/radial1"/>
    <dgm:cxn modelId="{8798E12E-656C-464E-8A19-5E63FE47EDB9}" type="presParOf" srcId="{67053438-3A37-49B9-99D7-ED1440C6B5F9}" destId="{52D4754A-D381-44F7-A4DF-718391E94648}" srcOrd="9" destOrd="0" presId="urn:microsoft.com/office/officeart/2005/8/layout/radial1"/>
    <dgm:cxn modelId="{E047B5F2-F90B-4013-A80F-C128F51909A0}" type="presParOf" srcId="{52D4754A-D381-44F7-A4DF-718391E94648}" destId="{CDF3FB90-15C0-4C5F-A69C-08BB0F425928}" srcOrd="0" destOrd="0" presId="urn:microsoft.com/office/officeart/2005/8/layout/radial1"/>
    <dgm:cxn modelId="{9C0E6391-0985-4DF6-8F4E-13532EA95A06}" type="presParOf" srcId="{67053438-3A37-49B9-99D7-ED1440C6B5F9}" destId="{50497296-E93F-4E39-A304-1D9EC8685215}" srcOrd="10" destOrd="0" presId="urn:microsoft.com/office/officeart/2005/8/layout/radial1"/>
    <dgm:cxn modelId="{FC011DF9-7615-4A79-AA7C-8C5C4003CC74}" type="presParOf" srcId="{67053438-3A37-49B9-99D7-ED1440C6B5F9}" destId="{0E5E4D72-70BF-4D16-9FC7-85D76B8C4499}" srcOrd="11" destOrd="0" presId="urn:microsoft.com/office/officeart/2005/8/layout/radial1"/>
    <dgm:cxn modelId="{A944F1BE-8ED1-47A8-B2FD-44AEB62F4AEF}" type="presParOf" srcId="{0E5E4D72-70BF-4D16-9FC7-85D76B8C4499}" destId="{9032F7EB-E050-4396-B0A5-9D99EFB4F6B5}" srcOrd="0" destOrd="0" presId="urn:microsoft.com/office/officeart/2005/8/layout/radial1"/>
    <dgm:cxn modelId="{7C6B76FD-6729-4D8B-AADC-5F4C86814E02}" type="presParOf" srcId="{67053438-3A37-49B9-99D7-ED1440C6B5F9}" destId="{C39EEABC-1A22-483E-97FD-03C2CB62D723}" srcOrd="12" destOrd="0" presId="urn:microsoft.com/office/officeart/2005/8/layout/radial1"/>
    <dgm:cxn modelId="{1C648039-9843-4EF2-8977-1DF79C6F532F}" type="presParOf" srcId="{67053438-3A37-49B9-99D7-ED1440C6B5F9}" destId="{378D77D4-E1CA-4D69-AD3D-7363547D684E}" srcOrd="13" destOrd="0" presId="urn:microsoft.com/office/officeart/2005/8/layout/radial1"/>
    <dgm:cxn modelId="{0530308C-FD50-4220-AE3D-E4F556C23DAC}" type="presParOf" srcId="{378D77D4-E1CA-4D69-AD3D-7363547D684E}" destId="{80438767-FE84-46D0-8663-FE0249B30DBC}" srcOrd="0" destOrd="0" presId="urn:microsoft.com/office/officeart/2005/8/layout/radial1"/>
    <dgm:cxn modelId="{9D700DE6-ABBF-4562-9624-469D72783E76}" type="presParOf" srcId="{67053438-3A37-49B9-99D7-ED1440C6B5F9}" destId="{ABB2E598-4D1A-436A-80BF-E4C9E78E2C64}" srcOrd="14" destOrd="0" presId="urn:microsoft.com/office/officeart/2005/8/layout/radial1"/>
    <dgm:cxn modelId="{83DB4853-4737-492B-B7DE-FB63D54FADFD}" type="presParOf" srcId="{67053438-3A37-49B9-99D7-ED1440C6B5F9}" destId="{3F908860-75E6-46D2-AA2E-CA9940E88659}" srcOrd="15" destOrd="0" presId="urn:microsoft.com/office/officeart/2005/8/layout/radial1"/>
    <dgm:cxn modelId="{7AB73AD5-D2FC-415C-9FDF-3958AD096BB6}" type="presParOf" srcId="{3F908860-75E6-46D2-AA2E-CA9940E88659}" destId="{75AC98B1-045B-4B61-AF40-DCE8A99950C7}" srcOrd="0" destOrd="0" presId="urn:microsoft.com/office/officeart/2005/8/layout/radial1"/>
    <dgm:cxn modelId="{3B1398C5-859D-421E-A84D-B1C60E145240}" type="presParOf" srcId="{67053438-3A37-49B9-99D7-ED1440C6B5F9}" destId="{33B99543-A575-435D-9F53-ACC09CD5C6F6}" srcOrd="16" destOrd="0" presId="urn:microsoft.com/office/officeart/2005/8/layout/radial1"/>
    <dgm:cxn modelId="{B2777EEB-74FB-484A-B4E5-6A129392BD3E}" type="presParOf" srcId="{67053438-3A37-49B9-99D7-ED1440C6B5F9}" destId="{26E911E6-8D71-46AA-9956-AE2A9B3443EA}" srcOrd="17" destOrd="0" presId="urn:microsoft.com/office/officeart/2005/8/layout/radial1"/>
    <dgm:cxn modelId="{6249E383-30C6-45E8-A645-DBE854A9E4A7}" type="presParOf" srcId="{26E911E6-8D71-46AA-9956-AE2A9B3443EA}" destId="{7F41F098-30E9-459A-85BB-07020D400FF7}" srcOrd="0" destOrd="0" presId="urn:microsoft.com/office/officeart/2005/8/layout/radial1"/>
    <dgm:cxn modelId="{F8C96C87-FF4F-4C26-BD43-647B5EC9C68F}" type="presParOf" srcId="{67053438-3A37-49B9-99D7-ED1440C6B5F9}" destId="{A53F2120-5B0A-4856-8780-F929AD80A3E8}" srcOrd="18" destOrd="0" presId="urn:microsoft.com/office/officeart/2005/8/layout/radial1"/>
    <dgm:cxn modelId="{63E327D6-335F-441B-91A6-1C1BEC730DFF}" type="presParOf" srcId="{67053438-3A37-49B9-99D7-ED1440C6B5F9}" destId="{00574C0E-FB2B-48BF-823A-0A34C67AB960}" srcOrd="19" destOrd="0" presId="urn:microsoft.com/office/officeart/2005/8/layout/radial1"/>
    <dgm:cxn modelId="{ABCF0044-DB4D-4DF3-9E82-EBA4F054F392}" type="presParOf" srcId="{00574C0E-FB2B-48BF-823A-0A34C67AB960}" destId="{16E5DE2C-CF11-4953-86C4-0465B7D82F77}" srcOrd="0" destOrd="0" presId="urn:microsoft.com/office/officeart/2005/8/layout/radial1"/>
    <dgm:cxn modelId="{D5F02AF0-733F-4BDC-AB63-0E16673E9156}" type="presParOf" srcId="{67053438-3A37-49B9-99D7-ED1440C6B5F9}" destId="{C4FC9337-949F-4DDD-9F1F-5C911EE93D57}" srcOrd="20" destOrd="0" presId="urn:microsoft.com/office/officeart/2005/8/layout/radial1"/>
    <dgm:cxn modelId="{2E3C7B08-441C-43A2-875B-1C8967CC8A8E}" type="presParOf" srcId="{67053438-3A37-49B9-99D7-ED1440C6B5F9}" destId="{BFAFBB5D-868F-47F7-A6A4-47C3D66DE63E}" srcOrd="21" destOrd="0" presId="urn:microsoft.com/office/officeart/2005/8/layout/radial1"/>
    <dgm:cxn modelId="{4B15A925-24EE-49CE-9C70-96D51637B62B}" type="presParOf" srcId="{BFAFBB5D-868F-47F7-A6A4-47C3D66DE63E}" destId="{0C9545BB-B1C7-4CD1-BE4B-EBFF3946741D}" srcOrd="0" destOrd="0" presId="urn:microsoft.com/office/officeart/2005/8/layout/radial1"/>
    <dgm:cxn modelId="{BC5C272D-CE59-4111-B1EE-E78D42408142}" type="presParOf" srcId="{67053438-3A37-49B9-99D7-ED1440C6B5F9}" destId="{36FB5E31-AEFC-4F0A-A049-A019398AC655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F8DD7D-E108-45D4-B0EF-48FDD422A6C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A1EEBA-3FA4-421C-B524-E83BCBEFEBBA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b="1" smtClean="0">
              <a:solidFill>
                <a:schemeClr val="bg1"/>
              </a:solidFill>
            </a:rPr>
            <a:t>MetricStream Suite</a:t>
          </a:r>
          <a:endParaRPr lang="en-US" sz="1100" b="1" dirty="0">
            <a:solidFill>
              <a:schemeClr val="bg1"/>
            </a:solidFill>
          </a:endParaRPr>
        </a:p>
      </dgm:t>
    </dgm:pt>
    <dgm:pt modelId="{844E8AE2-5DC1-4288-8F5F-C69065BF7500}" type="parTrans" cxnId="{3D836DD2-2528-40C2-8D54-18A8B8D828BB}">
      <dgm:prSet/>
      <dgm:spPr/>
      <dgm:t>
        <a:bodyPr/>
        <a:lstStyle/>
        <a:p>
          <a:endParaRPr lang="en-US"/>
        </a:p>
      </dgm:t>
    </dgm:pt>
    <dgm:pt modelId="{466BD952-2FF2-46C8-8D90-CDCA8C9B61F2}" type="sibTrans" cxnId="{3D836DD2-2528-40C2-8D54-18A8B8D828BB}">
      <dgm:prSet/>
      <dgm:spPr/>
      <dgm:t>
        <a:bodyPr/>
        <a:lstStyle/>
        <a:p>
          <a:endParaRPr lang="en-US"/>
        </a:p>
      </dgm:t>
    </dgm:pt>
    <dgm:pt modelId="{7B733715-F6EC-49A6-9B04-27DAD6B45456}">
      <dgm:prSet phldrT="[Text]" custT="1"/>
      <dgm:spPr/>
      <dgm:t>
        <a:bodyPr/>
        <a:lstStyle/>
        <a:p>
          <a:r>
            <a:rPr lang="en-US" sz="1200" smtClean="0"/>
            <a:t>Material and Process Non-conformance</a:t>
          </a:r>
          <a:endParaRPr lang="en-US" sz="1200" dirty="0"/>
        </a:p>
      </dgm:t>
    </dgm:pt>
    <dgm:pt modelId="{48AB866C-6104-4B59-A8B5-C878A42E0AC9}" type="parTrans" cxnId="{222CE34A-18F5-47A5-8A1C-148888635EF3}">
      <dgm:prSet/>
      <dgm:spPr/>
      <dgm:t>
        <a:bodyPr/>
        <a:lstStyle/>
        <a:p>
          <a:endParaRPr lang="en-US" dirty="0"/>
        </a:p>
      </dgm:t>
    </dgm:pt>
    <dgm:pt modelId="{B43B2BB6-AE01-4739-982C-B077EBAD1898}" type="sibTrans" cxnId="{222CE34A-18F5-47A5-8A1C-148888635EF3}">
      <dgm:prSet/>
      <dgm:spPr/>
      <dgm:t>
        <a:bodyPr/>
        <a:lstStyle/>
        <a:p>
          <a:endParaRPr lang="en-US"/>
        </a:p>
      </dgm:t>
    </dgm:pt>
    <dgm:pt modelId="{E028F6A9-065B-4430-BC9B-CC2547A3AB9C}">
      <dgm:prSet phldrT="[Text]" custT="1"/>
      <dgm:spPr/>
      <dgm:t>
        <a:bodyPr/>
        <a:lstStyle/>
        <a:p>
          <a:r>
            <a:rPr lang="en-US" sz="1200" smtClean="0"/>
            <a:t>Customer Quality Module</a:t>
          </a:r>
          <a:endParaRPr lang="en-US" sz="1200" dirty="0"/>
        </a:p>
      </dgm:t>
    </dgm:pt>
    <dgm:pt modelId="{270A6376-C510-47AB-B825-41A1B85D7424}" type="parTrans" cxnId="{9D8E6AB5-DEC6-4C9F-A679-E2A59A996EE8}">
      <dgm:prSet/>
      <dgm:spPr/>
      <dgm:t>
        <a:bodyPr/>
        <a:lstStyle/>
        <a:p>
          <a:endParaRPr lang="en-US" dirty="0"/>
        </a:p>
      </dgm:t>
    </dgm:pt>
    <dgm:pt modelId="{1AC97730-A9CB-4A08-B78C-000DC9AB8BCE}" type="sibTrans" cxnId="{9D8E6AB5-DEC6-4C9F-A679-E2A59A996EE8}">
      <dgm:prSet/>
      <dgm:spPr/>
      <dgm:t>
        <a:bodyPr/>
        <a:lstStyle/>
        <a:p>
          <a:endParaRPr lang="en-US"/>
        </a:p>
      </dgm:t>
    </dgm:pt>
    <dgm:pt modelId="{B286E9BB-C938-440B-B839-6D3642E9BE65}">
      <dgm:prSet phldrT="[Text]" custT="1"/>
      <dgm:spPr/>
      <dgm:t>
        <a:bodyPr/>
        <a:lstStyle/>
        <a:p>
          <a:r>
            <a:rPr lang="en-US" sz="1200" smtClean="0"/>
            <a:t>Corrective Action / Supplier Corrective Action</a:t>
          </a:r>
          <a:endParaRPr lang="en-US" sz="1200" dirty="0"/>
        </a:p>
      </dgm:t>
    </dgm:pt>
    <dgm:pt modelId="{0089B14D-81E6-400D-A848-9374BB916577}" type="parTrans" cxnId="{0AFB1BEB-FE95-4A7A-AF72-689CDCF0FD34}">
      <dgm:prSet/>
      <dgm:spPr/>
      <dgm:t>
        <a:bodyPr/>
        <a:lstStyle/>
        <a:p>
          <a:endParaRPr lang="en-US"/>
        </a:p>
      </dgm:t>
    </dgm:pt>
    <dgm:pt modelId="{AEFE0C12-1108-4653-BE8B-D8D4A5E7652B}" type="sibTrans" cxnId="{0AFB1BEB-FE95-4A7A-AF72-689CDCF0FD34}">
      <dgm:prSet/>
      <dgm:spPr/>
      <dgm:t>
        <a:bodyPr/>
        <a:lstStyle/>
        <a:p>
          <a:endParaRPr lang="en-US"/>
        </a:p>
      </dgm:t>
    </dgm:pt>
    <dgm:pt modelId="{DD756976-3C10-45D2-97AA-6439D4671090}">
      <dgm:prSet phldrT="[Text]"/>
      <dgm:spPr/>
      <dgm:t>
        <a:bodyPr/>
        <a:lstStyle/>
        <a:p>
          <a:endParaRPr lang="en-US" dirty="0" smtClean="0"/>
        </a:p>
      </dgm:t>
    </dgm:pt>
    <dgm:pt modelId="{1CD7C13F-F6B9-4F51-8CF5-534A2EEA1E9B}" type="sibTrans" cxnId="{1818C17E-626F-4B8E-A418-41599381326F}">
      <dgm:prSet/>
      <dgm:spPr/>
      <dgm:t>
        <a:bodyPr/>
        <a:lstStyle/>
        <a:p>
          <a:endParaRPr lang="en-US"/>
        </a:p>
      </dgm:t>
    </dgm:pt>
    <dgm:pt modelId="{AC31DD2F-9D60-41EC-BD60-67E519C008C3}" type="parTrans" cxnId="{1818C17E-626F-4B8E-A418-41599381326F}">
      <dgm:prSet/>
      <dgm:spPr/>
      <dgm:t>
        <a:bodyPr/>
        <a:lstStyle/>
        <a:p>
          <a:endParaRPr lang="en-US"/>
        </a:p>
      </dgm:t>
    </dgm:pt>
    <dgm:pt modelId="{FF3A4A69-B5E0-49D0-A637-8EEC2BE5FFDE}">
      <dgm:prSet phldrT="[Text]" custT="1"/>
      <dgm:spPr/>
      <dgm:t>
        <a:bodyPr/>
        <a:lstStyle/>
        <a:p>
          <a:r>
            <a:rPr lang="en-US" sz="1200" smtClean="0"/>
            <a:t>PPAP</a:t>
          </a:r>
          <a:endParaRPr lang="en-US" sz="1200" dirty="0"/>
        </a:p>
      </dgm:t>
    </dgm:pt>
    <dgm:pt modelId="{C7431D13-7A0A-4CF5-8D13-A26AA2511F48}" type="sibTrans" cxnId="{CE8A59DA-C7A0-4165-BF27-905786777ECA}">
      <dgm:prSet/>
      <dgm:spPr/>
      <dgm:t>
        <a:bodyPr/>
        <a:lstStyle/>
        <a:p>
          <a:endParaRPr lang="en-US"/>
        </a:p>
      </dgm:t>
    </dgm:pt>
    <dgm:pt modelId="{103144E2-60DF-48FC-AEE3-5D6429A1F3DC}" type="parTrans" cxnId="{CE8A59DA-C7A0-4165-BF27-905786777ECA}">
      <dgm:prSet/>
      <dgm:spPr/>
      <dgm:t>
        <a:bodyPr/>
        <a:lstStyle/>
        <a:p>
          <a:endParaRPr lang="en-US" dirty="0"/>
        </a:p>
      </dgm:t>
    </dgm:pt>
    <dgm:pt modelId="{67053438-3A37-49B9-99D7-ED1440C6B5F9}" type="pres">
      <dgm:prSet presAssocID="{AFF8DD7D-E108-45D4-B0EF-48FDD422A6C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0B10C7-A73E-4C22-9BEC-8C9FDBD0D43B}" type="pres">
      <dgm:prSet presAssocID="{23A1EEBA-3FA4-421C-B524-E83BCBEFEBBA}" presName="centerShape" presStyleLbl="node0" presStyleIdx="0" presStyleCnt="1" custScaleX="131923" custScaleY="95287"/>
      <dgm:spPr/>
      <dgm:t>
        <a:bodyPr/>
        <a:lstStyle/>
        <a:p>
          <a:endParaRPr lang="en-US"/>
        </a:p>
      </dgm:t>
    </dgm:pt>
    <dgm:pt modelId="{526FB8CE-F173-4AB4-9F72-FB5E823C3F76}" type="pres">
      <dgm:prSet presAssocID="{48AB866C-6104-4B59-A8B5-C878A42E0AC9}" presName="Name9" presStyleLbl="parChTrans1D2" presStyleIdx="0" presStyleCnt="4"/>
      <dgm:spPr/>
      <dgm:t>
        <a:bodyPr/>
        <a:lstStyle/>
        <a:p>
          <a:endParaRPr lang="en-US"/>
        </a:p>
      </dgm:t>
    </dgm:pt>
    <dgm:pt modelId="{7826FD5B-DD2F-4F6B-918B-29CA04547555}" type="pres">
      <dgm:prSet presAssocID="{48AB866C-6104-4B59-A8B5-C878A42E0AC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4DCE80B-A2FA-40E1-9FE8-667BA580FB89}" type="pres">
      <dgm:prSet presAssocID="{7B733715-F6EC-49A6-9B04-27DAD6B45456}" presName="node" presStyleLbl="node1" presStyleIdx="0" presStyleCnt="4" custScaleX="90696" custScaleY="94448" custRadScaleRad="108684" custRadScaleInc="3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D77E3-0998-4B22-BA24-ECE55A150F58}" type="pres">
      <dgm:prSet presAssocID="{0089B14D-81E6-400D-A848-9374BB916577}" presName="Name9" presStyleLbl="parChTrans1D2" presStyleIdx="1" presStyleCnt="4"/>
      <dgm:spPr/>
      <dgm:t>
        <a:bodyPr/>
        <a:lstStyle/>
        <a:p>
          <a:endParaRPr lang="en-US"/>
        </a:p>
      </dgm:t>
    </dgm:pt>
    <dgm:pt modelId="{4C6D2FA5-60F5-42C9-A285-60C3277500C6}" type="pres">
      <dgm:prSet presAssocID="{0089B14D-81E6-400D-A848-9374BB91657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8958DB1-5C59-4CBD-A670-3D60547D426C}" type="pres">
      <dgm:prSet presAssocID="{B286E9BB-C938-440B-B839-6D3642E9BE65}" presName="node" presStyleLbl="node1" presStyleIdx="1" presStyleCnt="4" custScaleX="85336" custScaleY="90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D2341-D1C6-412E-B865-70539E1B14E0}" type="pres">
      <dgm:prSet presAssocID="{270A6376-C510-47AB-B825-41A1B85D7424}" presName="Name9" presStyleLbl="parChTrans1D2" presStyleIdx="2" presStyleCnt="4"/>
      <dgm:spPr/>
      <dgm:t>
        <a:bodyPr/>
        <a:lstStyle/>
        <a:p>
          <a:endParaRPr lang="en-US"/>
        </a:p>
      </dgm:t>
    </dgm:pt>
    <dgm:pt modelId="{C9EF7032-1823-4E02-967A-86BF9F5DAB2C}" type="pres">
      <dgm:prSet presAssocID="{270A6376-C510-47AB-B825-41A1B85D742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A45A34D-4696-4FE7-938A-44406408FE72}" type="pres">
      <dgm:prSet presAssocID="{E028F6A9-065B-4430-BC9B-CC2547A3AB9C}" presName="node" presStyleLbl="node1" presStyleIdx="2" presStyleCnt="4" custScaleX="85336" custScaleY="90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14DE4-A813-4272-839A-5C161F9D8AF2}" type="pres">
      <dgm:prSet presAssocID="{103144E2-60DF-48FC-AEE3-5D6429A1F3DC}" presName="Name9" presStyleLbl="parChTrans1D2" presStyleIdx="3" presStyleCnt="4"/>
      <dgm:spPr/>
      <dgm:t>
        <a:bodyPr/>
        <a:lstStyle/>
        <a:p>
          <a:endParaRPr lang="en-US"/>
        </a:p>
      </dgm:t>
    </dgm:pt>
    <dgm:pt modelId="{F0A5A5E9-5CFD-4F65-8655-88633A336185}" type="pres">
      <dgm:prSet presAssocID="{103144E2-60DF-48FC-AEE3-5D6429A1F3D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A743ACD-3228-4300-8FD3-E5B251A327AC}" type="pres">
      <dgm:prSet presAssocID="{FF3A4A69-B5E0-49D0-A637-8EEC2BE5FFDE}" presName="node" presStyleLbl="node1" presStyleIdx="3" presStyleCnt="4" custScaleX="85336" custScaleY="90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8A59DA-C7A0-4165-BF27-905786777ECA}" srcId="{23A1EEBA-3FA4-421C-B524-E83BCBEFEBBA}" destId="{FF3A4A69-B5E0-49D0-A637-8EEC2BE5FFDE}" srcOrd="3" destOrd="0" parTransId="{103144E2-60DF-48FC-AEE3-5D6429A1F3DC}" sibTransId="{C7431D13-7A0A-4CF5-8D13-A26AA2511F48}"/>
    <dgm:cxn modelId="{7C1048F8-B156-46B7-97BA-7339278BE190}" type="presOf" srcId="{7B733715-F6EC-49A6-9B04-27DAD6B45456}" destId="{D4DCE80B-A2FA-40E1-9FE8-667BA580FB89}" srcOrd="0" destOrd="0" presId="urn:microsoft.com/office/officeart/2005/8/layout/radial1"/>
    <dgm:cxn modelId="{3D836DD2-2528-40C2-8D54-18A8B8D828BB}" srcId="{AFF8DD7D-E108-45D4-B0EF-48FDD422A6C8}" destId="{23A1EEBA-3FA4-421C-B524-E83BCBEFEBBA}" srcOrd="0" destOrd="0" parTransId="{844E8AE2-5DC1-4288-8F5F-C69065BF7500}" sibTransId="{466BD952-2FF2-46C8-8D90-CDCA8C9B61F2}"/>
    <dgm:cxn modelId="{1818C17E-626F-4B8E-A418-41599381326F}" srcId="{AFF8DD7D-E108-45D4-B0EF-48FDD422A6C8}" destId="{DD756976-3C10-45D2-97AA-6439D4671090}" srcOrd="1" destOrd="0" parTransId="{AC31DD2F-9D60-41EC-BD60-67E519C008C3}" sibTransId="{1CD7C13F-F6B9-4F51-8CF5-534A2EEA1E9B}"/>
    <dgm:cxn modelId="{9BA048C4-3062-4E7B-86F6-FE9A513191A6}" type="presOf" srcId="{48AB866C-6104-4B59-A8B5-C878A42E0AC9}" destId="{7826FD5B-DD2F-4F6B-918B-29CA04547555}" srcOrd="1" destOrd="0" presId="urn:microsoft.com/office/officeart/2005/8/layout/radial1"/>
    <dgm:cxn modelId="{39E37FAF-F360-47B2-9D80-880B950D4C4B}" type="presOf" srcId="{E028F6A9-065B-4430-BC9B-CC2547A3AB9C}" destId="{5A45A34D-4696-4FE7-938A-44406408FE72}" srcOrd="0" destOrd="0" presId="urn:microsoft.com/office/officeart/2005/8/layout/radial1"/>
    <dgm:cxn modelId="{F3EC4D29-EF46-4363-AD60-8BF2466F21BA}" type="presOf" srcId="{48AB866C-6104-4B59-A8B5-C878A42E0AC9}" destId="{526FB8CE-F173-4AB4-9F72-FB5E823C3F76}" srcOrd="0" destOrd="0" presId="urn:microsoft.com/office/officeart/2005/8/layout/radial1"/>
    <dgm:cxn modelId="{FAB41705-F79B-4963-9A23-71567DA2E383}" type="presOf" srcId="{0089B14D-81E6-400D-A848-9374BB916577}" destId="{4C6D2FA5-60F5-42C9-A285-60C3277500C6}" srcOrd="1" destOrd="0" presId="urn:microsoft.com/office/officeart/2005/8/layout/radial1"/>
    <dgm:cxn modelId="{06DA7C02-4827-4A38-8AF8-B636842C8983}" type="presOf" srcId="{270A6376-C510-47AB-B825-41A1B85D7424}" destId="{A3DD2341-D1C6-412E-B865-70539E1B14E0}" srcOrd="0" destOrd="0" presId="urn:microsoft.com/office/officeart/2005/8/layout/radial1"/>
    <dgm:cxn modelId="{0AFB1BEB-FE95-4A7A-AF72-689CDCF0FD34}" srcId="{23A1EEBA-3FA4-421C-B524-E83BCBEFEBBA}" destId="{B286E9BB-C938-440B-B839-6D3642E9BE65}" srcOrd="1" destOrd="0" parTransId="{0089B14D-81E6-400D-A848-9374BB916577}" sibTransId="{AEFE0C12-1108-4653-BE8B-D8D4A5E7652B}"/>
    <dgm:cxn modelId="{2B1196E6-C086-4A06-B413-D4602090BD38}" type="presOf" srcId="{23A1EEBA-3FA4-421C-B524-E83BCBEFEBBA}" destId="{570B10C7-A73E-4C22-9BEC-8C9FDBD0D43B}" srcOrd="0" destOrd="0" presId="urn:microsoft.com/office/officeart/2005/8/layout/radial1"/>
    <dgm:cxn modelId="{7AEFFA50-4D3B-432B-8DD3-7D7DEECF9E9C}" type="presOf" srcId="{103144E2-60DF-48FC-AEE3-5D6429A1F3DC}" destId="{F0A5A5E9-5CFD-4F65-8655-88633A336185}" srcOrd="1" destOrd="0" presId="urn:microsoft.com/office/officeart/2005/8/layout/radial1"/>
    <dgm:cxn modelId="{A6F5A764-1764-40C5-AA1D-CA190AB5F45E}" type="presOf" srcId="{AFF8DD7D-E108-45D4-B0EF-48FDD422A6C8}" destId="{67053438-3A37-49B9-99D7-ED1440C6B5F9}" srcOrd="0" destOrd="0" presId="urn:microsoft.com/office/officeart/2005/8/layout/radial1"/>
    <dgm:cxn modelId="{41F4B008-1EFC-41F9-B4CC-06416E4AF854}" type="presOf" srcId="{103144E2-60DF-48FC-AEE3-5D6429A1F3DC}" destId="{31714DE4-A813-4272-839A-5C161F9D8AF2}" srcOrd="0" destOrd="0" presId="urn:microsoft.com/office/officeart/2005/8/layout/radial1"/>
    <dgm:cxn modelId="{1DECB20C-5A94-454E-A024-C6CCE4574CD2}" type="presOf" srcId="{B286E9BB-C938-440B-B839-6D3642E9BE65}" destId="{78958DB1-5C59-4CBD-A670-3D60547D426C}" srcOrd="0" destOrd="0" presId="urn:microsoft.com/office/officeart/2005/8/layout/radial1"/>
    <dgm:cxn modelId="{D3AFD872-074B-40F3-8684-DF7023427F7A}" type="presOf" srcId="{0089B14D-81E6-400D-A848-9374BB916577}" destId="{AE3D77E3-0998-4B22-BA24-ECE55A150F58}" srcOrd="0" destOrd="0" presId="urn:microsoft.com/office/officeart/2005/8/layout/radial1"/>
    <dgm:cxn modelId="{2335E527-B83C-42A9-A011-3D89A4E7CFAB}" type="presOf" srcId="{FF3A4A69-B5E0-49D0-A637-8EEC2BE5FFDE}" destId="{2A743ACD-3228-4300-8FD3-E5B251A327AC}" srcOrd="0" destOrd="0" presId="urn:microsoft.com/office/officeart/2005/8/layout/radial1"/>
    <dgm:cxn modelId="{222CE34A-18F5-47A5-8A1C-148888635EF3}" srcId="{23A1EEBA-3FA4-421C-B524-E83BCBEFEBBA}" destId="{7B733715-F6EC-49A6-9B04-27DAD6B45456}" srcOrd="0" destOrd="0" parTransId="{48AB866C-6104-4B59-A8B5-C878A42E0AC9}" sibTransId="{B43B2BB6-AE01-4739-982C-B077EBAD1898}"/>
    <dgm:cxn modelId="{35B3E026-20AC-4B03-9D13-3C6F18755868}" type="presOf" srcId="{270A6376-C510-47AB-B825-41A1B85D7424}" destId="{C9EF7032-1823-4E02-967A-86BF9F5DAB2C}" srcOrd="1" destOrd="0" presId="urn:microsoft.com/office/officeart/2005/8/layout/radial1"/>
    <dgm:cxn modelId="{9D8E6AB5-DEC6-4C9F-A679-E2A59A996EE8}" srcId="{23A1EEBA-3FA4-421C-B524-E83BCBEFEBBA}" destId="{E028F6A9-065B-4430-BC9B-CC2547A3AB9C}" srcOrd="2" destOrd="0" parTransId="{270A6376-C510-47AB-B825-41A1B85D7424}" sibTransId="{1AC97730-A9CB-4A08-B78C-000DC9AB8BCE}"/>
    <dgm:cxn modelId="{13569C02-C4DD-4ECB-AB4B-5CD3AD4BA907}" type="presParOf" srcId="{67053438-3A37-49B9-99D7-ED1440C6B5F9}" destId="{570B10C7-A73E-4C22-9BEC-8C9FDBD0D43B}" srcOrd="0" destOrd="0" presId="urn:microsoft.com/office/officeart/2005/8/layout/radial1"/>
    <dgm:cxn modelId="{30321B9F-BA3C-4EA5-80F7-16990F105918}" type="presParOf" srcId="{67053438-3A37-49B9-99D7-ED1440C6B5F9}" destId="{526FB8CE-F173-4AB4-9F72-FB5E823C3F76}" srcOrd="1" destOrd="0" presId="urn:microsoft.com/office/officeart/2005/8/layout/radial1"/>
    <dgm:cxn modelId="{D09D661A-10D0-471B-A85D-A8570AD9AE28}" type="presParOf" srcId="{526FB8CE-F173-4AB4-9F72-FB5E823C3F76}" destId="{7826FD5B-DD2F-4F6B-918B-29CA04547555}" srcOrd="0" destOrd="0" presId="urn:microsoft.com/office/officeart/2005/8/layout/radial1"/>
    <dgm:cxn modelId="{A2ED298F-CA45-4D29-BED8-0574B77D0276}" type="presParOf" srcId="{67053438-3A37-49B9-99D7-ED1440C6B5F9}" destId="{D4DCE80B-A2FA-40E1-9FE8-667BA580FB89}" srcOrd="2" destOrd="0" presId="urn:microsoft.com/office/officeart/2005/8/layout/radial1"/>
    <dgm:cxn modelId="{4C039AB6-2C16-4FB5-B819-EE8CAC86B468}" type="presParOf" srcId="{67053438-3A37-49B9-99D7-ED1440C6B5F9}" destId="{AE3D77E3-0998-4B22-BA24-ECE55A150F58}" srcOrd="3" destOrd="0" presId="urn:microsoft.com/office/officeart/2005/8/layout/radial1"/>
    <dgm:cxn modelId="{51D8F80B-38ED-4A74-8FE1-81C821977EC4}" type="presParOf" srcId="{AE3D77E3-0998-4B22-BA24-ECE55A150F58}" destId="{4C6D2FA5-60F5-42C9-A285-60C3277500C6}" srcOrd="0" destOrd="0" presId="urn:microsoft.com/office/officeart/2005/8/layout/radial1"/>
    <dgm:cxn modelId="{68DCDD87-6C36-4C8B-B8A5-66E82BACFDEB}" type="presParOf" srcId="{67053438-3A37-49B9-99D7-ED1440C6B5F9}" destId="{78958DB1-5C59-4CBD-A670-3D60547D426C}" srcOrd="4" destOrd="0" presId="urn:microsoft.com/office/officeart/2005/8/layout/radial1"/>
    <dgm:cxn modelId="{E7BA4290-4F2F-4EAC-982F-7522E72CB1D5}" type="presParOf" srcId="{67053438-3A37-49B9-99D7-ED1440C6B5F9}" destId="{A3DD2341-D1C6-412E-B865-70539E1B14E0}" srcOrd="5" destOrd="0" presId="urn:microsoft.com/office/officeart/2005/8/layout/radial1"/>
    <dgm:cxn modelId="{B746F77D-489F-4C97-996C-C0CDEEB84C28}" type="presParOf" srcId="{A3DD2341-D1C6-412E-B865-70539E1B14E0}" destId="{C9EF7032-1823-4E02-967A-86BF9F5DAB2C}" srcOrd="0" destOrd="0" presId="urn:microsoft.com/office/officeart/2005/8/layout/radial1"/>
    <dgm:cxn modelId="{20E49AF9-C97A-4008-972C-4A622BAAC305}" type="presParOf" srcId="{67053438-3A37-49B9-99D7-ED1440C6B5F9}" destId="{5A45A34D-4696-4FE7-938A-44406408FE72}" srcOrd="6" destOrd="0" presId="urn:microsoft.com/office/officeart/2005/8/layout/radial1"/>
    <dgm:cxn modelId="{3F3750E5-EDDD-498D-B9D1-9AE0FB44D60D}" type="presParOf" srcId="{67053438-3A37-49B9-99D7-ED1440C6B5F9}" destId="{31714DE4-A813-4272-839A-5C161F9D8AF2}" srcOrd="7" destOrd="0" presId="urn:microsoft.com/office/officeart/2005/8/layout/radial1"/>
    <dgm:cxn modelId="{D4C06E9B-8D63-4D46-A495-54EBE6CA6355}" type="presParOf" srcId="{31714DE4-A813-4272-839A-5C161F9D8AF2}" destId="{F0A5A5E9-5CFD-4F65-8655-88633A336185}" srcOrd="0" destOrd="0" presId="urn:microsoft.com/office/officeart/2005/8/layout/radial1"/>
    <dgm:cxn modelId="{2CEA3B13-75DA-4F2C-9AC2-D5374EA14BAE}" type="presParOf" srcId="{67053438-3A37-49B9-99D7-ED1440C6B5F9}" destId="{2A743ACD-3228-4300-8FD3-E5B251A327A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0B10C7-A73E-4C22-9BEC-8C9FDBD0D43B}">
      <dsp:nvSpPr>
        <dsp:cNvPr id="0" name=""/>
        <dsp:cNvSpPr/>
      </dsp:nvSpPr>
      <dsp:spPr>
        <a:xfrm>
          <a:off x="3322167" y="2342815"/>
          <a:ext cx="1040752" cy="94368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</a:rPr>
            <a:t>Cummins Quality </a:t>
          </a:r>
          <a:r>
            <a:rPr lang="en-US" sz="800" b="1" kern="1200" smtClean="0">
              <a:solidFill>
                <a:schemeClr val="bg1"/>
              </a:solidFill>
            </a:rPr>
            <a:t>Management Solutions</a:t>
          </a:r>
          <a:endParaRPr lang="en-US" sz="800" b="1" kern="1200" dirty="0" smtClean="0">
            <a:solidFill>
              <a:schemeClr val="bg1"/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</a:rPr>
            <a:t>(CQMS)</a:t>
          </a:r>
          <a:endParaRPr lang="en-US" sz="800" b="1" kern="1200" dirty="0">
            <a:solidFill>
              <a:schemeClr val="bg1"/>
            </a:solidFill>
          </a:endParaRPr>
        </a:p>
      </dsp:txBody>
      <dsp:txXfrm>
        <a:off x="3322167" y="2342815"/>
        <a:ext cx="1040752" cy="943686"/>
      </dsp:txXfrm>
    </dsp:sp>
    <dsp:sp modelId="{526FB8CE-F173-4AB4-9F72-FB5E823C3F76}">
      <dsp:nvSpPr>
        <dsp:cNvPr id="0" name=""/>
        <dsp:cNvSpPr/>
      </dsp:nvSpPr>
      <dsp:spPr>
        <a:xfrm rot="16235859">
          <a:off x="3197760" y="1674721"/>
          <a:ext cx="1313106" cy="23196"/>
        </a:xfrm>
        <a:custGeom>
          <a:avLst/>
          <a:gdLst/>
          <a:ahLst/>
          <a:cxnLst/>
          <a:rect l="0" t="0" r="0" b="0"/>
          <a:pathLst>
            <a:path>
              <a:moveTo>
                <a:pt x="0" y="11598"/>
              </a:moveTo>
              <a:lnTo>
                <a:pt x="1313106" y="11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6235859">
        <a:off x="3821486" y="1653491"/>
        <a:ext cx="65655" cy="65655"/>
      </dsp:txXfrm>
    </dsp:sp>
    <dsp:sp modelId="{D4DCE80B-A2FA-40E1-9FE8-667BA580FB89}">
      <dsp:nvSpPr>
        <dsp:cNvPr id="0" name=""/>
        <dsp:cNvSpPr/>
      </dsp:nvSpPr>
      <dsp:spPr>
        <a:xfrm>
          <a:off x="3340249" y="0"/>
          <a:ext cx="1052567" cy="1029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Corrective </a:t>
          </a:r>
          <a:r>
            <a:rPr lang="en-US" sz="900" kern="1200" smtClean="0"/>
            <a:t>Action / Supplier Corrective Action</a:t>
          </a:r>
          <a:endParaRPr lang="en-US" sz="900" kern="1200" dirty="0"/>
        </a:p>
      </dsp:txBody>
      <dsp:txXfrm>
        <a:off x="3340249" y="0"/>
        <a:ext cx="1052567" cy="1029828"/>
      </dsp:txXfrm>
    </dsp:sp>
    <dsp:sp modelId="{AE3D77E3-0998-4B22-BA24-ECE55A150F58}">
      <dsp:nvSpPr>
        <dsp:cNvPr id="0" name=""/>
        <dsp:cNvSpPr/>
      </dsp:nvSpPr>
      <dsp:spPr>
        <a:xfrm rot="18163636">
          <a:off x="3803926" y="1844849"/>
          <a:ext cx="1308845" cy="23196"/>
        </a:xfrm>
        <a:custGeom>
          <a:avLst/>
          <a:gdLst/>
          <a:ahLst/>
          <a:cxnLst/>
          <a:rect l="0" t="0" r="0" b="0"/>
          <a:pathLst>
            <a:path>
              <a:moveTo>
                <a:pt x="0" y="11598"/>
              </a:moveTo>
              <a:lnTo>
                <a:pt x="1308845" y="11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163636">
        <a:off x="4425627" y="1823726"/>
        <a:ext cx="65442" cy="65442"/>
      </dsp:txXfrm>
    </dsp:sp>
    <dsp:sp modelId="{78958DB1-5C59-4CBD-A670-3D60547D426C}">
      <dsp:nvSpPr>
        <dsp:cNvPr id="0" name=""/>
        <dsp:cNvSpPr/>
      </dsp:nvSpPr>
      <dsp:spPr>
        <a:xfrm>
          <a:off x="4584690" y="394157"/>
          <a:ext cx="990362" cy="990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Material and Process Non-conformance</a:t>
          </a:r>
          <a:endParaRPr lang="en-US" sz="900" kern="1200" dirty="0"/>
        </a:p>
      </dsp:txBody>
      <dsp:txXfrm>
        <a:off x="4584690" y="394157"/>
        <a:ext cx="990362" cy="990362"/>
      </dsp:txXfrm>
    </dsp:sp>
    <dsp:sp modelId="{A3DD2341-D1C6-412E-B865-70539E1B14E0}">
      <dsp:nvSpPr>
        <dsp:cNvPr id="0" name=""/>
        <dsp:cNvSpPr/>
      </dsp:nvSpPr>
      <dsp:spPr>
        <a:xfrm rot="20127273">
          <a:off x="4249350" y="2324424"/>
          <a:ext cx="1282523" cy="23196"/>
        </a:xfrm>
        <a:custGeom>
          <a:avLst/>
          <a:gdLst/>
          <a:ahLst/>
          <a:cxnLst/>
          <a:rect l="0" t="0" r="0" b="0"/>
          <a:pathLst>
            <a:path>
              <a:moveTo>
                <a:pt x="0" y="11598"/>
              </a:moveTo>
              <a:lnTo>
                <a:pt x="1282523" y="11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20127273">
        <a:off x="4858548" y="2303959"/>
        <a:ext cx="64126" cy="64126"/>
      </dsp:txXfrm>
    </dsp:sp>
    <dsp:sp modelId="{5A45A34D-4696-4FE7-938A-44406408FE72}">
      <dsp:nvSpPr>
        <dsp:cNvPr id="0" name=""/>
        <dsp:cNvSpPr/>
      </dsp:nvSpPr>
      <dsp:spPr>
        <a:xfrm>
          <a:off x="5429175" y="1368745"/>
          <a:ext cx="990362" cy="990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Document Control</a:t>
          </a:r>
          <a:endParaRPr lang="en-US" sz="900" kern="1200" dirty="0"/>
        </a:p>
      </dsp:txBody>
      <dsp:txXfrm>
        <a:off x="5429175" y="1368745"/>
        <a:ext cx="990362" cy="990362"/>
      </dsp:txXfrm>
    </dsp:sp>
    <dsp:sp modelId="{31714DE4-A813-4272-839A-5C161F9D8AF2}">
      <dsp:nvSpPr>
        <dsp:cNvPr id="0" name=""/>
        <dsp:cNvSpPr/>
      </dsp:nvSpPr>
      <dsp:spPr>
        <a:xfrm rot="490909">
          <a:off x="4350013" y="2967626"/>
          <a:ext cx="1274211" cy="23196"/>
        </a:xfrm>
        <a:custGeom>
          <a:avLst/>
          <a:gdLst/>
          <a:ahLst/>
          <a:cxnLst/>
          <a:rect l="0" t="0" r="0" b="0"/>
          <a:pathLst>
            <a:path>
              <a:moveTo>
                <a:pt x="0" y="11598"/>
              </a:moveTo>
              <a:lnTo>
                <a:pt x="1274211" y="11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490909">
        <a:off x="4955263" y="2947369"/>
        <a:ext cx="63710" cy="63710"/>
      </dsp:txXfrm>
    </dsp:sp>
    <dsp:sp modelId="{2A743ACD-3228-4300-8FD3-E5B251A327AC}">
      <dsp:nvSpPr>
        <dsp:cNvPr id="0" name=""/>
        <dsp:cNvSpPr/>
      </dsp:nvSpPr>
      <dsp:spPr>
        <a:xfrm>
          <a:off x="5612699" y="2645184"/>
          <a:ext cx="990362" cy="990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Audits/ Assessments</a:t>
          </a:r>
          <a:endParaRPr lang="en-US" sz="900" kern="1200" dirty="0"/>
        </a:p>
      </dsp:txBody>
      <dsp:txXfrm>
        <a:off x="5612699" y="2645184"/>
        <a:ext cx="990362" cy="990362"/>
      </dsp:txXfrm>
    </dsp:sp>
    <dsp:sp modelId="{52D4754A-D381-44F7-A4DF-718391E94648}">
      <dsp:nvSpPr>
        <dsp:cNvPr id="0" name=""/>
        <dsp:cNvSpPr/>
      </dsp:nvSpPr>
      <dsp:spPr>
        <a:xfrm rot="2454545">
          <a:off x="4060524" y="3553286"/>
          <a:ext cx="1295650" cy="23196"/>
        </a:xfrm>
        <a:custGeom>
          <a:avLst/>
          <a:gdLst/>
          <a:ahLst/>
          <a:cxnLst/>
          <a:rect l="0" t="0" r="0" b="0"/>
          <a:pathLst>
            <a:path>
              <a:moveTo>
                <a:pt x="0" y="11598"/>
              </a:moveTo>
              <a:lnTo>
                <a:pt x="1295650" y="11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2454545">
        <a:off x="4675958" y="3532493"/>
        <a:ext cx="64782" cy="64782"/>
      </dsp:txXfrm>
    </dsp:sp>
    <dsp:sp modelId="{50497296-E93F-4E39-A304-1D9EC8685215}">
      <dsp:nvSpPr>
        <dsp:cNvPr id="0" name=""/>
        <dsp:cNvSpPr/>
      </dsp:nvSpPr>
      <dsp:spPr>
        <a:xfrm>
          <a:off x="5076995" y="3818213"/>
          <a:ext cx="990362" cy="990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Statistical Process Control</a:t>
          </a:r>
        </a:p>
      </dsp:txBody>
      <dsp:txXfrm>
        <a:off x="5076995" y="3818213"/>
        <a:ext cx="990362" cy="990362"/>
      </dsp:txXfrm>
    </dsp:sp>
    <dsp:sp modelId="{0E5E4D72-70BF-4D16-9FC7-85D76B8C4499}">
      <dsp:nvSpPr>
        <dsp:cNvPr id="0" name=""/>
        <dsp:cNvSpPr/>
      </dsp:nvSpPr>
      <dsp:spPr>
        <a:xfrm rot="4418182">
          <a:off x="3503000" y="3891443"/>
          <a:ext cx="1318242" cy="23196"/>
        </a:xfrm>
        <a:custGeom>
          <a:avLst/>
          <a:gdLst/>
          <a:ahLst/>
          <a:cxnLst/>
          <a:rect l="0" t="0" r="0" b="0"/>
          <a:pathLst>
            <a:path>
              <a:moveTo>
                <a:pt x="0" y="11598"/>
              </a:moveTo>
              <a:lnTo>
                <a:pt x="1318242" y="11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4418182">
        <a:off x="4129165" y="3870085"/>
        <a:ext cx="65912" cy="65912"/>
      </dsp:txXfrm>
    </dsp:sp>
    <dsp:sp modelId="{C39EEABC-1A22-483E-97FD-03C2CB62D723}">
      <dsp:nvSpPr>
        <dsp:cNvPr id="0" name=""/>
        <dsp:cNvSpPr/>
      </dsp:nvSpPr>
      <dsp:spPr>
        <a:xfrm>
          <a:off x="3992144" y="4515404"/>
          <a:ext cx="990362" cy="990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Process Failure Mode and Effects Analysis</a:t>
          </a:r>
        </a:p>
      </dsp:txBody>
      <dsp:txXfrm>
        <a:off x="3992144" y="4515404"/>
        <a:ext cx="990362" cy="990362"/>
      </dsp:txXfrm>
    </dsp:sp>
    <dsp:sp modelId="{378D77D4-E1CA-4D69-AD3D-7363547D684E}">
      <dsp:nvSpPr>
        <dsp:cNvPr id="0" name=""/>
        <dsp:cNvSpPr/>
      </dsp:nvSpPr>
      <dsp:spPr>
        <a:xfrm rot="6381818">
          <a:off x="2863844" y="3891443"/>
          <a:ext cx="1318242" cy="23196"/>
        </a:xfrm>
        <a:custGeom>
          <a:avLst/>
          <a:gdLst/>
          <a:ahLst/>
          <a:cxnLst/>
          <a:rect l="0" t="0" r="0" b="0"/>
          <a:pathLst>
            <a:path>
              <a:moveTo>
                <a:pt x="0" y="11598"/>
              </a:moveTo>
              <a:lnTo>
                <a:pt x="1318242" y="11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6381818">
        <a:off x="3490009" y="3870085"/>
        <a:ext cx="65912" cy="65912"/>
      </dsp:txXfrm>
    </dsp:sp>
    <dsp:sp modelId="{ABB2E598-4D1A-436A-80BF-E4C9E78E2C64}">
      <dsp:nvSpPr>
        <dsp:cNvPr id="0" name=""/>
        <dsp:cNvSpPr/>
      </dsp:nvSpPr>
      <dsp:spPr>
        <a:xfrm>
          <a:off x="2702579" y="4515404"/>
          <a:ext cx="990362" cy="990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Six Sigma Database</a:t>
          </a:r>
        </a:p>
      </dsp:txBody>
      <dsp:txXfrm>
        <a:off x="2702579" y="4515404"/>
        <a:ext cx="990362" cy="990362"/>
      </dsp:txXfrm>
    </dsp:sp>
    <dsp:sp modelId="{3F908860-75E6-46D2-AA2E-CA9940E88659}">
      <dsp:nvSpPr>
        <dsp:cNvPr id="0" name=""/>
        <dsp:cNvSpPr/>
      </dsp:nvSpPr>
      <dsp:spPr>
        <a:xfrm rot="8345455">
          <a:off x="2328911" y="3553286"/>
          <a:ext cx="1295650" cy="23196"/>
        </a:xfrm>
        <a:custGeom>
          <a:avLst/>
          <a:gdLst/>
          <a:ahLst/>
          <a:cxnLst/>
          <a:rect l="0" t="0" r="0" b="0"/>
          <a:pathLst>
            <a:path>
              <a:moveTo>
                <a:pt x="0" y="11598"/>
              </a:moveTo>
              <a:lnTo>
                <a:pt x="1295650" y="11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8345455">
        <a:off x="2944345" y="3532493"/>
        <a:ext cx="64782" cy="64782"/>
      </dsp:txXfrm>
    </dsp:sp>
    <dsp:sp modelId="{33B99543-A575-435D-9F53-ACC09CD5C6F6}">
      <dsp:nvSpPr>
        <dsp:cNvPr id="0" name=""/>
        <dsp:cNvSpPr/>
      </dsp:nvSpPr>
      <dsp:spPr>
        <a:xfrm>
          <a:off x="1617729" y="3818213"/>
          <a:ext cx="990362" cy="990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RPS Database</a:t>
          </a:r>
        </a:p>
      </dsp:txBody>
      <dsp:txXfrm>
        <a:off x="1617729" y="3818213"/>
        <a:ext cx="990362" cy="990362"/>
      </dsp:txXfrm>
    </dsp:sp>
    <dsp:sp modelId="{26E911E6-8D71-46AA-9956-AE2A9B3443EA}">
      <dsp:nvSpPr>
        <dsp:cNvPr id="0" name=""/>
        <dsp:cNvSpPr/>
      </dsp:nvSpPr>
      <dsp:spPr>
        <a:xfrm rot="10309091">
          <a:off x="2060862" y="2967626"/>
          <a:ext cx="1274211" cy="23196"/>
        </a:xfrm>
        <a:custGeom>
          <a:avLst/>
          <a:gdLst/>
          <a:ahLst/>
          <a:cxnLst/>
          <a:rect l="0" t="0" r="0" b="0"/>
          <a:pathLst>
            <a:path>
              <a:moveTo>
                <a:pt x="0" y="11598"/>
              </a:moveTo>
              <a:lnTo>
                <a:pt x="1274211" y="11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309091">
        <a:off x="2666112" y="2947369"/>
        <a:ext cx="63710" cy="63710"/>
      </dsp:txXfrm>
    </dsp:sp>
    <dsp:sp modelId="{A53F2120-5B0A-4856-8780-F929AD80A3E8}">
      <dsp:nvSpPr>
        <dsp:cNvPr id="0" name=""/>
        <dsp:cNvSpPr/>
      </dsp:nvSpPr>
      <dsp:spPr>
        <a:xfrm>
          <a:off x="1082024" y="2645184"/>
          <a:ext cx="990362" cy="990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PPAP</a:t>
          </a:r>
        </a:p>
      </dsp:txBody>
      <dsp:txXfrm>
        <a:off x="1082024" y="2645184"/>
        <a:ext cx="990362" cy="990362"/>
      </dsp:txXfrm>
    </dsp:sp>
    <dsp:sp modelId="{00574C0E-FB2B-48BF-823A-0A34C67AB960}">
      <dsp:nvSpPr>
        <dsp:cNvPr id="0" name=""/>
        <dsp:cNvSpPr/>
      </dsp:nvSpPr>
      <dsp:spPr>
        <a:xfrm rot="12265786">
          <a:off x="2168823" y="2330112"/>
          <a:ext cx="1265094" cy="23196"/>
        </a:xfrm>
        <a:custGeom>
          <a:avLst/>
          <a:gdLst/>
          <a:ahLst/>
          <a:cxnLst/>
          <a:rect l="0" t="0" r="0" b="0"/>
          <a:pathLst>
            <a:path>
              <a:moveTo>
                <a:pt x="0" y="11598"/>
              </a:moveTo>
              <a:lnTo>
                <a:pt x="1265094" y="11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2265786">
        <a:off x="2769743" y="2310082"/>
        <a:ext cx="63254" cy="63254"/>
      </dsp:txXfrm>
    </dsp:sp>
    <dsp:sp modelId="{C4FC9337-949F-4DDD-9F1F-5C911EE93D57}">
      <dsp:nvSpPr>
        <dsp:cNvPr id="0" name=""/>
        <dsp:cNvSpPr/>
      </dsp:nvSpPr>
      <dsp:spPr>
        <a:xfrm>
          <a:off x="1279428" y="1380125"/>
          <a:ext cx="990362" cy="990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Gauge Management</a:t>
          </a:r>
        </a:p>
      </dsp:txBody>
      <dsp:txXfrm>
        <a:off x="1279428" y="1380125"/>
        <a:ext cx="990362" cy="990362"/>
      </dsp:txXfrm>
    </dsp:sp>
    <dsp:sp modelId="{BFAFBB5D-868F-47F7-A6A4-47C3D66DE63E}">
      <dsp:nvSpPr>
        <dsp:cNvPr id="0" name=""/>
        <dsp:cNvSpPr/>
      </dsp:nvSpPr>
      <dsp:spPr>
        <a:xfrm rot="14434750">
          <a:off x="2600513" y="1795861"/>
          <a:ext cx="1348039" cy="23196"/>
        </a:xfrm>
        <a:custGeom>
          <a:avLst/>
          <a:gdLst/>
          <a:ahLst/>
          <a:cxnLst/>
          <a:rect l="0" t="0" r="0" b="0"/>
          <a:pathLst>
            <a:path>
              <a:moveTo>
                <a:pt x="0" y="11598"/>
              </a:moveTo>
              <a:lnTo>
                <a:pt x="1348039" y="11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4434750">
        <a:off x="3240832" y="1773759"/>
        <a:ext cx="67401" cy="67401"/>
      </dsp:txXfrm>
    </dsp:sp>
    <dsp:sp modelId="{36FB5E31-AEFC-4F0A-A049-A019398AC655}">
      <dsp:nvSpPr>
        <dsp:cNvPr id="0" name=""/>
        <dsp:cNvSpPr/>
      </dsp:nvSpPr>
      <dsp:spPr>
        <a:xfrm>
          <a:off x="2205016" y="293863"/>
          <a:ext cx="990362" cy="990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Statistics</a:t>
          </a:r>
        </a:p>
      </dsp:txBody>
      <dsp:txXfrm>
        <a:off x="2205016" y="293863"/>
        <a:ext cx="990362" cy="9903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0B10C7-A73E-4C22-9BEC-8C9FDBD0D43B}">
      <dsp:nvSpPr>
        <dsp:cNvPr id="0" name=""/>
        <dsp:cNvSpPr/>
      </dsp:nvSpPr>
      <dsp:spPr>
        <a:xfrm>
          <a:off x="2840553" y="2048453"/>
          <a:ext cx="2003979" cy="144745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bg1"/>
              </a:solidFill>
            </a:rPr>
            <a:t>MetricStream Suite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2840553" y="2048453"/>
        <a:ext cx="2003979" cy="1447459"/>
      </dsp:txXfrm>
    </dsp:sp>
    <dsp:sp modelId="{526FB8CE-F173-4AB4-9F72-FB5E823C3F76}">
      <dsp:nvSpPr>
        <dsp:cNvPr id="0" name=""/>
        <dsp:cNvSpPr/>
      </dsp:nvSpPr>
      <dsp:spPr>
        <a:xfrm rot="16295314">
          <a:off x="3563917" y="1723717"/>
          <a:ext cx="614419" cy="35579"/>
        </a:xfrm>
        <a:custGeom>
          <a:avLst/>
          <a:gdLst/>
          <a:ahLst/>
          <a:cxnLst/>
          <a:rect l="0" t="0" r="0" b="0"/>
          <a:pathLst>
            <a:path>
              <a:moveTo>
                <a:pt x="0" y="17789"/>
              </a:moveTo>
              <a:lnTo>
                <a:pt x="614419" y="177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6295314">
        <a:off x="3855766" y="1726146"/>
        <a:ext cx="30720" cy="30720"/>
      </dsp:txXfrm>
    </dsp:sp>
    <dsp:sp modelId="{D4DCE80B-A2FA-40E1-9FE8-667BA580FB89}">
      <dsp:nvSpPr>
        <dsp:cNvPr id="0" name=""/>
        <dsp:cNvSpPr/>
      </dsp:nvSpPr>
      <dsp:spPr>
        <a:xfrm>
          <a:off x="3210669" y="0"/>
          <a:ext cx="1377719" cy="14347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Material and Process Non-conformance</a:t>
          </a:r>
          <a:endParaRPr lang="en-US" sz="1200" kern="1200" dirty="0"/>
        </a:p>
      </dsp:txBody>
      <dsp:txXfrm>
        <a:off x="3210669" y="0"/>
        <a:ext cx="1377719" cy="1434714"/>
      </dsp:txXfrm>
    </dsp:sp>
    <dsp:sp modelId="{AE3D77E3-0998-4B22-BA24-ECE55A150F58}">
      <dsp:nvSpPr>
        <dsp:cNvPr id="0" name=""/>
        <dsp:cNvSpPr/>
      </dsp:nvSpPr>
      <dsp:spPr>
        <a:xfrm>
          <a:off x="4844533" y="2754394"/>
          <a:ext cx="326982" cy="35579"/>
        </a:xfrm>
        <a:custGeom>
          <a:avLst/>
          <a:gdLst/>
          <a:ahLst/>
          <a:cxnLst/>
          <a:rect l="0" t="0" r="0" b="0"/>
          <a:pathLst>
            <a:path>
              <a:moveTo>
                <a:pt x="0" y="17789"/>
              </a:moveTo>
              <a:lnTo>
                <a:pt x="326982" y="177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99850" y="2764009"/>
        <a:ext cx="16349" cy="16349"/>
      </dsp:txXfrm>
    </dsp:sp>
    <dsp:sp modelId="{78958DB1-5C59-4CBD-A670-3D60547D426C}">
      <dsp:nvSpPr>
        <dsp:cNvPr id="0" name=""/>
        <dsp:cNvSpPr/>
      </dsp:nvSpPr>
      <dsp:spPr>
        <a:xfrm>
          <a:off x="5171516" y="2082313"/>
          <a:ext cx="1296298" cy="1379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Corrective Action / Supplier Corrective Action</a:t>
          </a:r>
          <a:endParaRPr lang="en-US" sz="1200" kern="1200" dirty="0"/>
        </a:p>
      </dsp:txBody>
      <dsp:txXfrm>
        <a:off x="5171516" y="2082313"/>
        <a:ext cx="1296298" cy="1379740"/>
      </dsp:txXfrm>
    </dsp:sp>
    <dsp:sp modelId="{A3DD2341-D1C6-412E-B865-70539E1B14E0}">
      <dsp:nvSpPr>
        <dsp:cNvPr id="0" name=""/>
        <dsp:cNvSpPr/>
      </dsp:nvSpPr>
      <dsp:spPr>
        <a:xfrm rot="5400000">
          <a:off x="3560782" y="3759884"/>
          <a:ext cx="563522" cy="35579"/>
        </a:xfrm>
        <a:custGeom>
          <a:avLst/>
          <a:gdLst/>
          <a:ahLst/>
          <a:cxnLst/>
          <a:rect l="0" t="0" r="0" b="0"/>
          <a:pathLst>
            <a:path>
              <a:moveTo>
                <a:pt x="0" y="17789"/>
              </a:moveTo>
              <a:lnTo>
                <a:pt x="563522" y="177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5400000">
        <a:off x="3828455" y="3763586"/>
        <a:ext cx="28176" cy="28176"/>
      </dsp:txXfrm>
    </dsp:sp>
    <dsp:sp modelId="{5A45A34D-4696-4FE7-938A-44406408FE72}">
      <dsp:nvSpPr>
        <dsp:cNvPr id="0" name=""/>
        <dsp:cNvSpPr/>
      </dsp:nvSpPr>
      <dsp:spPr>
        <a:xfrm>
          <a:off x="3194394" y="4059435"/>
          <a:ext cx="1296298" cy="1379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Customer Quality Module</a:t>
          </a:r>
          <a:endParaRPr lang="en-US" sz="1200" kern="1200" dirty="0"/>
        </a:p>
      </dsp:txBody>
      <dsp:txXfrm>
        <a:off x="3194394" y="4059435"/>
        <a:ext cx="1296298" cy="1379740"/>
      </dsp:txXfrm>
    </dsp:sp>
    <dsp:sp modelId="{31714DE4-A813-4272-839A-5C161F9D8AF2}">
      <dsp:nvSpPr>
        <dsp:cNvPr id="0" name=""/>
        <dsp:cNvSpPr/>
      </dsp:nvSpPr>
      <dsp:spPr>
        <a:xfrm rot="10800000">
          <a:off x="2513570" y="2754394"/>
          <a:ext cx="326982" cy="35579"/>
        </a:xfrm>
        <a:custGeom>
          <a:avLst/>
          <a:gdLst/>
          <a:ahLst/>
          <a:cxnLst/>
          <a:rect l="0" t="0" r="0" b="0"/>
          <a:pathLst>
            <a:path>
              <a:moveTo>
                <a:pt x="0" y="17789"/>
              </a:moveTo>
              <a:lnTo>
                <a:pt x="326982" y="177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668887" y="2764009"/>
        <a:ext cx="16349" cy="16349"/>
      </dsp:txXfrm>
    </dsp:sp>
    <dsp:sp modelId="{2A743ACD-3228-4300-8FD3-E5B251A327AC}">
      <dsp:nvSpPr>
        <dsp:cNvPr id="0" name=""/>
        <dsp:cNvSpPr/>
      </dsp:nvSpPr>
      <dsp:spPr>
        <a:xfrm>
          <a:off x="1217272" y="2082313"/>
          <a:ext cx="1296298" cy="1379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PPAP</a:t>
          </a:r>
          <a:endParaRPr lang="en-US" sz="1200" kern="1200" dirty="0"/>
        </a:p>
      </dsp:txBody>
      <dsp:txXfrm>
        <a:off x="1217272" y="2082313"/>
        <a:ext cx="1296298" cy="1379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93" cy="4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28" tIns="49414" rIns="98828" bIns="494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70" y="0"/>
            <a:ext cx="3037493" cy="4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28" tIns="49414" rIns="98828" bIns="494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endParaRPr lang="en-US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202"/>
            <a:ext cx="3037493" cy="4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28" tIns="49414" rIns="98828" bIns="494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endParaRPr lang="en-US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70" y="8829202"/>
            <a:ext cx="3037493" cy="4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28" tIns="49414" rIns="98828" bIns="494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418721B5-210F-4C78-B7EE-4DC64AA6171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93" cy="4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28" tIns="49414" rIns="98828" bIns="494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70" y="0"/>
            <a:ext cx="3037493" cy="4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28" tIns="49414" rIns="98828" bIns="494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endParaRPr lang="en-US" dirty="0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694" y="4415451"/>
            <a:ext cx="5609015" cy="418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28" tIns="49414" rIns="98828" bIns="49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202"/>
            <a:ext cx="3037493" cy="4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28" tIns="49414" rIns="98828" bIns="494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endParaRPr lang="en-US" dirty="0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70" y="8829202"/>
            <a:ext cx="3037493" cy="4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28" tIns="49414" rIns="98828" bIns="494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AD399C0A-3F63-46A7-88A2-EFFDAAA4C2A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9C0A-3F63-46A7-88A2-EFFDAAA4C2A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9C0A-3F63-46A7-88A2-EFFDAAA4C2A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 L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0" y="446088"/>
            <a:ext cx="1092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0" y="0"/>
            <a:ext cx="914400" cy="6858000"/>
          </a:xfrm>
          <a:prstGeom prst="rect">
            <a:avLst/>
          </a:prstGeom>
          <a:solidFill>
            <a:srgbClr val="EE2C2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35000"/>
              </a:spcBef>
              <a:buClr>
                <a:srgbClr val="FF140A"/>
              </a:buCl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6" name="Picture 27" descr="2003AR_GenSet_Installation_Wyoming MI_DSC_0518-WHITELOGO"/>
          <p:cNvPicPr>
            <a:picLocks noChangeAspect="1" noChangeArrowheads="1"/>
          </p:cNvPicPr>
          <p:nvPr/>
        </p:nvPicPr>
        <p:blipFill>
          <a:blip r:embed="rId3" cstate="print"/>
          <a:srcRect l="10892" t="410" r="8243"/>
          <a:stretch>
            <a:fillRect/>
          </a:stretch>
        </p:blipFill>
        <p:spPr bwMode="ltGray">
          <a:xfrm>
            <a:off x="3076575" y="4019550"/>
            <a:ext cx="187642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4" cstate="print"/>
          <a:srcRect l="754" t="2742" r="1190" b="56"/>
          <a:stretch>
            <a:fillRect/>
          </a:stretch>
        </p:blipFill>
        <p:spPr bwMode="ltGray">
          <a:xfrm>
            <a:off x="5091113" y="4019550"/>
            <a:ext cx="1878012" cy="270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34" descr="QSB6_7_Tier4_Turbo-3Qtr-High_crop307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ltGray">
          <a:xfrm>
            <a:off x="1057275" y="4019550"/>
            <a:ext cx="1871663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5" descr="Dist_Generic_Directional2x3PP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ltGray">
          <a:xfrm>
            <a:off x="7113588" y="4017963"/>
            <a:ext cx="18732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6825" y="1700213"/>
            <a:ext cx="6681788" cy="788987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00163" y="2559050"/>
            <a:ext cx="6651625" cy="9032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en-US"/>
              <a:t>Add Name of Presenter</a:t>
            </a:r>
          </a:p>
          <a:p>
            <a:r>
              <a:rPr lang="en-US"/>
              <a:t>Add Date of Presentation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FB476-AE03-41FE-93EB-AD50AD88EB1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9125" y="296863"/>
            <a:ext cx="2017713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1225" y="296863"/>
            <a:ext cx="5905500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1AE487-5B85-4E9E-849C-0CD41890A20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5" y="296863"/>
            <a:ext cx="8075613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25513" y="1395413"/>
            <a:ext cx="8061325" cy="44005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6A4A4-D846-46AB-A3F0-884554C6255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D53AA-B5C8-4DD5-82A4-D92C4DFBE3C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3B0CA-01EF-4D0D-BFA5-CBE135DC655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513" y="1395413"/>
            <a:ext cx="3954462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75" y="1395413"/>
            <a:ext cx="3954463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76575" y="6276975"/>
            <a:ext cx="47561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Cummins  Quality Management System (CQMS) v1.1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9EE68-5665-43A3-8021-4341F36E0B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4F9D7-F397-4B1B-A712-0AF69BBF96C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CDB12-95BC-47CB-AE26-F7D521ACED3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2C933-6A7F-4B3C-8826-BB6D5CEC356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F68D9-52AE-4707-A5C4-C97AB3CDB0C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4725C-BB5F-47DF-B163-04B6784564C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/>
        </p:nvSpPr>
        <p:spPr bwMode="ltGray">
          <a:xfrm>
            <a:off x="0" y="0"/>
            <a:ext cx="660400" cy="6858000"/>
          </a:xfrm>
          <a:prstGeom prst="rect">
            <a:avLst/>
          </a:prstGeom>
          <a:solidFill>
            <a:srgbClr val="EE2E2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35000"/>
              </a:spcBef>
              <a:buClr>
                <a:srgbClr val="FF140A"/>
              </a:buCl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225" y="296863"/>
            <a:ext cx="807561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1395413"/>
            <a:ext cx="80613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4538" y="6276975"/>
            <a:ext cx="449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969696"/>
                </a:solidFill>
              </a:defRPr>
            </a:lvl1pPr>
          </a:lstStyle>
          <a:p>
            <a:fld id="{FE41B471-3218-4805-9653-4845B9036219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7225" y="6086475"/>
            <a:ext cx="8667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gp505\AppData\Local\Microsoft\Windows\Temporary Internet Files\Content.IE5\6RWX37Q6\MC900431495[1].png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172314"/>
            <a:ext cx="685686" cy="68568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31775" indent="-231775" algn="l" rtl="0" eaLnBrk="0" fontAlgn="base" hangingPunct="0">
        <a:spcBef>
          <a:spcPct val="35000"/>
        </a:spcBef>
        <a:spcAft>
          <a:spcPct val="0"/>
        </a:spcAft>
        <a:buClr>
          <a:srgbClr val="EE2E24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33363" algn="l" rtl="0" eaLnBrk="0" fontAlgn="base" hangingPunct="0">
        <a:spcBef>
          <a:spcPct val="35000"/>
        </a:spcBef>
        <a:spcAft>
          <a:spcPct val="0"/>
        </a:spcAft>
        <a:buClr>
          <a:srgbClr val="EE2E24"/>
        </a:buClr>
        <a:buFont typeface="Arial" charset="0"/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863600" indent="-169863" algn="l" rtl="0" eaLnBrk="0" fontAlgn="base" hangingPunct="0">
        <a:spcBef>
          <a:spcPct val="35000"/>
        </a:spcBef>
        <a:spcAft>
          <a:spcPct val="0"/>
        </a:spcAft>
        <a:buClr>
          <a:srgbClr val="EE2E24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146175" indent="-168275" algn="l" rtl="0" eaLnBrk="0" fontAlgn="base" hangingPunct="0">
        <a:spcBef>
          <a:spcPct val="3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441450" indent="-180975" algn="l" rtl="0" eaLnBrk="0" fontAlgn="base" hangingPunct="0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5pPr>
      <a:lvl6pPr marL="1898650" indent="-180975" algn="l" rtl="0" fontAlgn="base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6pPr>
      <a:lvl7pPr marL="2355850" indent="-180975" algn="l" rtl="0" fontAlgn="base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7pPr>
      <a:lvl8pPr marL="2813050" indent="-180975" algn="l" rtl="0" fontAlgn="base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8pPr>
      <a:lvl9pPr marL="3270250" indent="-180975" algn="l" rtl="0" fontAlgn="base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qms.cummins.com/training/training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9.xml"/><Relationship Id="rId5" Type="http://schemas.openxmlformats.org/officeDocument/2006/relationships/slide" Target="slide14.xml"/><Relationship Id="rId4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2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wmf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400" y="1371600"/>
            <a:ext cx="7496175" cy="20574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en-US" sz="2800" smtClean="0"/>
              <a:t>MetricStream – Non-conformance</a:t>
            </a:r>
            <a:br>
              <a:rPr lang="en-US" sz="2800" smtClean="0"/>
            </a:br>
            <a:r>
              <a:rPr lang="en-US" sz="2800" smtClean="0"/>
              <a:t>and</a:t>
            </a:r>
            <a:br>
              <a:rPr lang="en-US" sz="2800" smtClean="0"/>
            </a:br>
            <a:r>
              <a:rPr lang="en-US" sz="2800" smtClean="0"/>
              <a:t>MetricStream – CAR/SCAR</a:t>
            </a:r>
            <a:r>
              <a:rPr lang="en-US" sz="2800" dirty="0" smtClean="0"/>
              <a:t>	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00163" y="3416300"/>
            <a:ext cx="6651625" cy="393700"/>
          </a:xfrm>
        </p:spPr>
        <p:txBody>
          <a:bodyPr/>
          <a:lstStyle/>
          <a:p>
            <a:pPr eaLnBrk="1" hangingPunct="1"/>
            <a:r>
              <a:rPr lang="en-US" smtClean="0"/>
              <a:t>Version </a:t>
            </a:r>
            <a:r>
              <a:rPr lang="en-US" smtClean="0"/>
              <a:t>1.8</a:t>
            </a:r>
            <a:endParaRPr lang="en-US" dirty="0" smtClean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371600" y="685800"/>
            <a:ext cx="7496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r>
              <a:rPr kumimoji="0" lang="en-US" sz="2800" b="0" i="0" u="none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to: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1"/>
          <p:cNvSpPr>
            <a:spLocks noChangeArrowheads="1"/>
          </p:cNvSpPr>
          <p:nvPr/>
        </p:nvSpPr>
        <p:spPr bwMode="auto">
          <a:xfrm>
            <a:off x="1828800" y="2743200"/>
            <a:ext cx="6096000" cy="1066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</a:gra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 anchor="ctr"/>
          <a:lstStyle/>
          <a:p>
            <a:pPr marL="231775" indent="-231775" algn="r">
              <a:spcBef>
                <a:spcPct val="35000"/>
              </a:spcBef>
              <a:buClr>
                <a:srgbClr val="FF140A"/>
              </a:buClr>
            </a:pP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298C7D-AE6B-487A-B55B-B8FEECAD71A7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2971801"/>
            <a:ext cx="8075613" cy="609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5000"/>
              </a:lnSpc>
            </a:pPr>
            <a:r>
              <a:rPr lang="en-US" sz="3200" b="1" smtClean="0"/>
              <a:t>Why MetricStream?</a:t>
            </a:r>
            <a:endParaRPr lang="en-US" sz="3200" b="1" dirty="0" smtClean="0"/>
          </a:p>
        </p:txBody>
      </p:sp>
      <p:sp>
        <p:nvSpPr>
          <p:cNvPr id="12" name="Rounded Rectangle 11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ounded Rectangle 6"/>
          <p:cNvSpPr>
            <a:spLocks noChangeArrowheads="1"/>
          </p:cNvSpPr>
          <p:nvPr/>
        </p:nvSpPr>
        <p:spPr bwMode="auto">
          <a:xfrm>
            <a:off x="2073275" y="1746250"/>
            <a:ext cx="6477000" cy="3932238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 anchor="ctr"/>
          <a:lstStyle/>
          <a:p>
            <a:pPr marL="231775" indent="-231775" algn="r">
              <a:spcBef>
                <a:spcPct val="35000"/>
              </a:spcBef>
              <a:buClr>
                <a:srgbClr val="FF140A"/>
              </a:buCl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The Goal of the Quality Function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2306638" y="1647825"/>
            <a:ext cx="5991225" cy="3903663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sz="3200" dirty="0" smtClean="0">
                <a:cs typeface="Times New Roman" pitchFamily="18" charset="0"/>
              </a:rPr>
              <a:t>“It is our responsibility to assure continuous improvement </a:t>
            </a:r>
            <a:r>
              <a:rPr lang="en-US" sz="3200" smtClean="0">
                <a:cs typeface="Times New Roman" pitchFamily="18" charset="0"/>
              </a:rPr>
              <a:t>towards defect-free </a:t>
            </a:r>
            <a:r>
              <a:rPr lang="en-US" sz="3200" dirty="0" smtClean="0">
                <a:cs typeface="Times New Roman" pitchFamily="18" charset="0"/>
              </a:rPr>
              <a:t>processes that satisfy customer needs  and achieve business results.”</a:t>
            </a:r>
          </a:p>
          <a:p>
            <a:endParaRPr lang="en-US" dirty="0" smtClean="0"/>
          </a:p>
        </p:txBody>
      </p:sp>
      <p:sp>
        <p:nvSpPr>
          <p:cNvPr id="81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C5E98B-1B84-4A1B-B1CE-E83189A463B7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76350" y="5915025"/>
            <a:ext cx="5048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1775" indent="-231775" eaLnBrk="0" hangingPunct="0">
              <a:spcBef>
                <a:spcPct val="35000"/>
              </a:spcBef>
              <a:buClr>
                <a:srgbClr val="EE2E24"/>
              </a:buClr>
              <a:defRPr/>
            </a:pPr>
            <a:r>
              <a:rPr lang="en-US" sz="1600" i="1" kern="0" dirty="0">
                <a:latin typeface="+mn-lt"/>
                <a:cs typeface="+mn-cs"/>
              </a:rPr>
              <a:t>George Strodtbeck</a:t>
            </a:r>
          </a:p>
          <a:p>
            <a:pPr marL="231775" indent="-231775" eaLnBrk="0" hangingPunct="0">
              <a:spcBef>
                <a:spcPct val="35000"/>
              </a:spcBef>
              <a:buClr>
                <a:srgbClr val="EE2E24"/>
              </a:buClr>
              <a:defRPr/>
            </a:pPr>
            <a:r>
              <a:rPr lang="en-US" sz="1600" i="1" kern="0" dirty="0">
                <a:latin typeface="+mn-lt"/>
                <a:cs typeface="+mn-cs"/>
              </a:rPr>
              <a:t>Executive Director –Quality and COS</a:t>
            </a:r>
          </a:p>
        </p:txBody>
      </p:sp>
      <p:pic>
        <p:nvPicPr>
          <p:cNvPr id="82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4146550"/>
            <a:ext cx="12446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 descr="COS 3-9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1076" y="1143000"/>
            <a:ext cx="7334250" cy="5334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C933-6A7F-4B3C-8826-BB6D5CEC356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1225" y="296863"/>
            <a:ext cx="8075613" cy="8905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Quality at Cummins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200" y="1981200"/>
            <a:ext cx="7315200" cy="3962400"/>
          </a:xfrm>
          <a:prstGeom prst="rect">
            <a:avLst/>
          </a:prstGeom>
        </p:spPr>
        <p:txBody>
          <a:bodyPr/>
          <a:lstStyle/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657600" y="2819400"/>
            <a:ext cx="1981200" cy="609600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638800" y="1447800"/>
            <a:ext cx="2209800" cy="914400"/>
          </a:xfrm>
          <a:prstGeom prst="wedgeRoundRectCallout">
            <a:avLst>
              <a:gd name="adj1" fmla="val -65135"/>
              <a:gd name="adj2" fmla="val 100719"/>
              <a:gd name="adj3" fmla="val 16667"/>
            </a:avLst>
          </a:prstGeom>
          <a:solidFill>
            <a:srgbClr val="C0C0C0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r>
              <a:rPr lang="en-US" dirty="0" smtClean="0"/>
              <a:t>Quality is a part</a:t>
            </a:r>
          </a:p>
          <a:p>
            <a:pPr marL="231775" marR="0" indent="-231775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r>
              <a:rPr lang="en-US" dirty="0" smtClean="0"/>
              <a:t> of everything we do</a:t>
            </a:r>
          </a:p>
        </p:txBody>
      </p:sp>
      <p:sp>
        <p:nvSpPr>
          <p:cNvPr id="10" name="Rounded Rectangle 9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ounded Rectangle 10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C933-6A7F-4B3C-8826-BB6D5CEC356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1225" y="296863"/>
            <a:ext cx="8075613" cy="8905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Cummins Operating System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25513" y="1395413"/>
            <a:ext cx="8061325" cy="4400550"/>
          </a:xfrm>
          <a:prstGeom prst="rect">
            <a:avLst/>
          </a:prstGeom>
        </p:spPr>
        <p:txBody>
          <a:bodyPr/>
          <a:lstStyle/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Cummins </a:t>
            </a: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Operating System (COS)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the framework for how work happens at Cummins</a:t>
            </a: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Customer satisfaction and business results come from the interaction of processes across businesses and functions</a:t>
            </a: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interactions determine the quality of results</a:t>
            </a: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tools in the MetricStream Suite a</a:t>
            </a:r>
            <a:r>
              <a:rPr kumimoji="0" lang="en-US" sz="26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</a:t>
            </a: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enablers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COS</a:t>
            </a:r>
          </a:p>
          <a:p>
            <a:pPr marL="579438" marR="0" lvl="1" indent="-233363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Key process-focused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9" name="Rounded Rectangle 8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 descr="COS 3-9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4648200"/>
            <a:ext cx="2962275" cy="21543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1"/>
          <p:cNvSpPr>
            <a:spLocks noChangeArrowheads="1"/>
          </p:cNvSpPr>
          <p:nvPr/>
        </p:nvSpPr>
        <p:spPr bwMode="auto">
          <a:xfrm>
            <a:off x="1981200" y="2743200"/>
            <a:ext cx="5837238" cy="1066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</a:gra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 anchor="ctr"/>
          <a:lstStyle/>
          <a:p>
            <a:pPr marL="231775" indent="-231775" algn="r">
              <a:spcBef>
                <a:spcPct val="35000"/>
              </a:spcBef>
              <a:buClr>
                <a:srgbClr val="FF140A"/>
              </a:buClr>
            </a:pP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298C7D-AE6B-487A-B55B-B8FEECAD71A7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2971800"/>
            <a:ext cx="8075613" cy="8905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5000"/>
              </a:lnSpc>
            </a:pPr>
            <a:r>
              <a:rPr lang="en-US" sz="3200" b="1" smtClean="0"/>
              <a:t>Benefits</a:t>
            </a:r>
            <a:endParaRPr lang="en-US" sz="3200" b="1" dirty="0" smtClean="0"/>
          </a:p>
          <a:p>
            <a:pPr algn="ctr" eaLnBrk="0" hangingPunct="0">
              <a:lnSpc>
                <a:spcPct val="95000"/>
              </a:lnSpc>
            </a:pP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2" name="Rounded Rectangle 11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Benefits to the Site</a:t>
            </a:r>
            <a:endParaRPr lang="en-US" b="1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925513" y="1395413"/>
            <a:ext cx="8061325" cy="3176587"/>
          </a:xfrm>
        </p:spPr>
        <p:txBody>
          <a:bodyPr/>
          <a:lstStyle/>
          <a:p>
            <a:r>
              <a:rPr lang="en-US" sz="2400" smtClean="0"/>
              <a:t>Allows real-time visibility and communication within </a:t>
            </a:r>
            <a:r>
              <a:rPr lang="en-US" sz="2400" dirty="0" smtClean="0"/>
              <a:t>the plant and </a:t>
            </a:r>
            <a:r>
              <a:rPr lang="en-US" sz="2400" smtClean="0"/>
              <a:t>with suppliers </a:t>
            </a:r>
            <a:r>
              <a:rPr lang="en-US" sz="2400" dirty="0" smtClean="0"/>
              <a:t>on their </a:t>
            </a:r>
            <a:r>
              <a:rPr lang="en-US" sz="2400" smtClean="0"/>
              <a:t>quality issues</a:t>
            </a:r>
          </a:p>
          <a:p>
            <a:r>
              <a:rPr lang="en-US" sz="2400" smtClean="0"/>
              <a:t>Makes it easier to find inter- and intra-site repeat issues</a:t>
            </a:r>
          </a:p>
          <a:p>
            <a:r>
              <a:rPr lang="en-US" sz="2400" smtClean="0"/>
              <a:t>Using site-defined fields, lets plants define their own values which provides meaningful data in reporting</a:t>
            </a:r>
          </a:p>
          <a:p>
            <a:r>
              <a:rPr lang="en-US" sz="2400" smtClean="0"/>
              <a:t>Provides easier tracking of non-conformances and corrective actions through reports and dashboards</a:t>
            </a:r>
          </a:p>
          <a:p>
            <a:pPr>
              <a:buNone/>
            </a:pPr>
            <a:endParaRPr lang="en-US" smtClean="0"/>
          </a:p>
          <a:p>
            <a:endParaRPr lang="en-US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538" y="7753350"/>
            <a:ext cx="449262" cy="476250"/>
          </a:xfrm>
          <a:noFill/>
        </p:spPr>
        <p:txBody>
          <a:bodyPr/>
          <a:lstStyle/>
          <a:p>
            <a:fld id="{361D262C-15E2-40D1-BB34-8F33DC5F31DA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076575" y="7753350"/>
            <a:ext cx="4756150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Cummins  Quality Management System (CQMS) v1.1</a:t>
            </a:r>
          </a:p>
        </p:txBody>
      </p:sp>
      <p:sp>
        <p:nvSpPr>
          <p:cNvPr id="28" name="Slide Number Placeholder 5"/>
          <p:cNvSpPr txBox="1">
            <a:spLocks/>
          </p:cNvSpPr>
          <p:nvPr/>
        </p:nvSpPr>
        <p:spPr bwMode="auto">
          <a:xfrm>
            <a:off x="744538" y="6324600"/>
            <a:ext cx="449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262C-15E2-40D1-BB34-8F33DC5F3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Rounded Rectangle 15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ounded Rectangle 16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600200" y="4495800"/>
            <a:ext cx="6203355" cy="1727403"/>
            <a:chOff x="914400" y="2362200"/>
            <a:chExt cx="7620000" cy="2121886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2362200"/>
              <a:ext cx="6705600" cy="861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2971800"/>
              <a:ext cx="6324600" cy="151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Benefits to the Quality Organization</a:t>
            </a:r>
            <a:endParaRPr lang="en-US" b="1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925513" y="1395412"/>
            <a:ext cx="8061325" cy="4700587"/>
          </a:xfrm>
        </p:spPr>
        <p:txBody>
          <a:bodyPr/>
          <a:lstStyle/>
          <a:p>
            <a:r>
              <a:rPr lang="en-US" smtClean="0"/>
              <a:t>Drives common quality processes across the Cummins enterprise</a:t>
            </a:r>
            <a:endParaRPr lang="en-US" dirty="0" smtClean="0"/>
          </a:p>
          <a:p>
            <a:pPr>
              <a:buNone/>
            </a:pP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smtClean="0"/>
              <a:t>Improves overall product quality through: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smtClean="0"/>
              <a:t>collecting /tracking quality issues with a consistent process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smtClean="0"/>
              <a:t>speeding up the supplier response process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smtClean="0"/>
              <a:t>viewing rolled-up BU and enterprise data to spot trends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sz="1600" dirty="0" smtClean="0"/>
          </a:p>
          <a:p>
            <a:r>
              <a:rPr lang="en-US" smtClean="0"/>
              <a:t>Increases quality awareness </a:t>
            </a:r>
            <a:r>
              <a:rPr lang="en-US" dirty="0" smtClean="0"/>
              <a:t>across the company and with </a:t>
            </a:r>
            <a:r>
              <a:rPr lang="en-US" smtClean="0"/>
              <a:t>suppliers through:</a:t>
            </a:r>
            <a:endParaRPr lang="en-US" dirty="0" smtClean="0"/>
          </a:p>
          <a:p>
            <a:pPr lvl="1"/>
            <a:r>
              <a:rPr lang="en-US" dirty="0" smtClean="0"/>
              <a:t>real-time email notifications</a:t>
            </a:r>
          </a:p>
          <a:p>
            <a:pPr lvl="1"/>
            <a:r>
              <a:rPr lang="en-US" smtClean="0"/>
              <a:t>easy data </a:t>
            </a:r>
            <a:r>
              <a:rPr lang="en-US" dirty="0" smtClean="0"/>
              <a:t>access </a:t>
            </a:r>
            <a:r>
              <a:rPr lang="en-US" smtClean="0"/>
              <a:t>through dashboards and reports</a:t>
            </a:r>
            <a:endParaRPr lang="en-US" dirty="0" smtClean="0"/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BC2EC9-5007-400B-A056-0868E0DA3760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2" name="Rounded Rectangle 11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Benefits to the IT Organization</a:t>
            </a:r>
            <a:endParaRPr lang="en-US" b="1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838200" y="1395412"/>
            <a:ext cx="8305800" cy="5005387"/>
          </a:xfrm>
        </p:spPr>
        <p:txBody>
          <a:bodyPr/>
          <a:lstStyle/>
          <a:p>
            <a:r>
              <a:rPr lang="en-US" smtClean="0"/>
              <a:t>Simplifies management and support </a:t>
            </a:r>
            <a:r>
              <a:rPr lang="en-US" dirty="0" smtClean="0"/>
              <a:t>through </a:t>
            </a:r>
            <a:r>
              <a:rPr lang="en-US" smtClean="0"/>
              <a:t>a central instance</a:t>
            </a:r>
            <a:endParaRPr lang="en-US" dirty="0" smtClean="0"/>
          </a:p>
          <a:p>
            <a:r>
              <a:rPr lang="en-US" dirty="0" smtClean="0"/>
              <a:t>Complies with Cummins </a:t>
            </a:r>
            <a:r>
              <a:rPr lang="en-US" smtClean="0"/>
              <a:t>IT architecture and security standards including:</a:t>
            </a:r>
            <a:endParaRPr lang="en-US" dirty="0" smtClean="0"/>
          </a:p>
          <a:p>
            <a:pPr lvl="1"/>
            <a:r>
              <a:rPr lang="en-US" smtClean="0"/>
              <a:t>Single Sign-On (SSO) using </a:t>
            </a:r>
            <a:r>
              <a:rPr lang="en-US" dirty="0" smtClean="0"/>
              <a:t>LDAP</a:t>
            </a:r>
          </a:p>
          <a:p>
            <a:pPr lvl="1"/>
            <a:r>
              <a:rPr lang="en-US" smtClean="0"/>
              <a:t>Oracle database and data warehouse initiatives</a:t>
            </a:r>
            <a:endParaRPr lang="en-US" dirty="0" smtClean="0"/>
          </a:p>
          <a:p>
            <a:r>
              <a:rPr lang="en-US" smtClean="0"/>
              <a:t>Eliminates data redundancy via Master Source interfaces </a:t>
            </a:r>
            <a:r>
              <a:rPr lang="en-US" dirty="0" smtClean="0"/>
              <a:t>for Part</a:t>
            </a:r>
            <a:r>
              <a:rPr lang="en-US" smtClean="0"/>
              <a:t>, Supplier, </a:t>
            </a:r>
            <a:r>
              <a:rPr lang="en-US" dirty="0" smtClean="0"/>
              <a:t>and </a:t>
            </a:r>
            <a:r>
              <a:rPr lang="en-US" smtClean="0"/>
              <a:t>Customer data</a:t>
            </a:r>
            <a:endParaRPr lang="en-US" dirty="0" smtClean="0"/>
          </a:p>
          <a:p>
            <a:r>
              <a:rPr lang="en-US" smtClean="0"/>
              <a:t>Standard and custom analysis and reporting available soon through the Oracle Business Intelligence tool (OBIEE)</a:t>
            </a:r>
            <a:endParaRPr lang="en-US" dirty="0" smtClean="0"/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BC2EC9-5007-400B-A056-0868E0DA3760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2" name="Rounded Rectangle 11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Benefits to Suppliers</a:t>
            </a:r>
            <a:endParaRPr lang="en-US" b="1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925513" y="1447800"/>
            <a:ext cx="8061325" cy="4400550"/>
          </a:xfrm>
        </p:spPr>
        <p:txBody>
          <a:bodyPr/>
          <a:lstStyle/>
          <a:p>
            <a:r>
              <a:rPr lang="en-US" smtClean="0"/>
              <a:t>Real-time notification of pending quality issues, allowing fast communication and response</a:t>
            </a:r>
            <a:endParaRPr lang="en-US" dirty="0" smtClean="0"/>
          </a:p>
          <a:p>
            <a:r>
              <a:rPr lang="en-US" smtClean="0"/>
              <a:t>Consistent process to </a:t>
            </a:r>
            <a:r>
              <a:rPr lang="en-US" dirty="0" smtClean="0"/>
              <a:t>respond </a:t>
            </a:r>
            <a:r>
              <a:rPr lang="en-US" smtClean="0"/>
              <a:t>to all Cummins supplier </a:t>
            </a:r>
            <a:r>
              <a:rPr lang="en-US" dirty="0" smtClean="0"/>
              <a:t>non-conformances </a:t>
            </a:r>
            <a:r>
              <a:rPr lang="en-US" smtClean="0"/>
              <a:t>and SCARs</a:t>
            </a:r>
            <a:endParaRPr lang="en-US" dirty="0" smtClean="0"/>
          </a:p>
          <a:p>
            <a:r>
              <a:rPr lang="en-US" smtClean="0"/>
              <a:t>Data privacy and security</a:t>
            </a:r>
          </a:p>
          <a:p>
            <a:r>
              <a:rPr lang="en-US" smtClean="0"/>
              <a:t>Accessible through the Cummins Global Cummins </a:t>
            </a:r>
            <a:r>
              <a:rPr lang="en-US" dirty="0" smtClean="0"/>
              <a:t>Supplier Portal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E7139F-4A60-44F0-A9BE-B5176ACEF667}" type="slidenum">
              <a:rPr lang="en-US"/>
              <a:pPr/>
              <a:t>18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273" y="4419600"/>
            <a:ext cx="4838527" cy="223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Training and Support</a:t>
            </a:r>
            <a:endParaRPr lang="en-US" b="1" dirty="0" smtClean="0"/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B0CF15-E210-4C2C-B107-6040FC1014A6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2" name="Rounded Rectangle 11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925513" y="1395413"/>
            <a:ext cx="8061325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training, Quick Reference Guides, “getting</a:t>
            </a:r>
            <a:r>
              <a:rPr kumimoji="0" lang="en-US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help” instructions and more are available on the MetricStream Learning Center website (it is accessible outside of the Cummins network):</a:t>
            </a:r>
          </a:p>
          <a:p>
            <a:pPr marL="688975" lvl="1" indent="-231775" eaLnBrk="0" hangingPunct="0">
              <a:spcBef>
                <a:spcPct val="35000"/>
              </a:spcBef>
              <a:buClr>
                <a:srgbClr val="EE2E24"/>
              </a:buClr>
            </a:pPr>
            <a:r>
              <a:rPr lang="en-US" sz="2400" b="1" kern="0" baseline="0" smtClean="0">
                <a:solidFill>
                  <a:srgbClr val="0000FF"/>
                </a:solidFill>
                <a:latin typeface="+mn-lt"/>
                <a:cs typeface="+mn-cs"/>
                <a:hlinkClick r:id="rId2"/>
              </a:rPr>
              <a:t>cqms.cummins.com/training/training.html</a:t>
            </a:r>
            <a:endParaRPr kumimoji="0" lang="en-US" sz="2400" b="1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noProof="0" smtClean="0">
                <a:latin typeface="+mn-lt"/>
                <a:cs typeface="+mn-cs"/>
              </a:rPr>
              <a:t>Monthly user, admin, and supplier training sessions are conducted via teleconference and WebEx</a:t>
            </a: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noProof="0" smtClean="0">
                <a:latin typeface="+mn-lt"/>
                <a:cs typeface="+mn-cs"/>
              </a:rPr>
              <a:t>The Cummins MetricStream team has members located in India, U.K. and the U.S. to provide infant care and long-term support virtually around the clock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cs typeface="Times New Roman" pitchFamily="18" charset="0"/>
              </a:rPr>
              <a:t>Click to </a:t>
            </a:r>
            <a:r>
              <a:rPr lang="en-US" b="1" dirty="0" smtClean="0">
                <a:cs typeface="Times New Roman" pitchFamily="18" charset="0"/>
              </a:rPr>
              <a:t>Explore:</a:t>
            </a: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318B69-2799-47BE-BA63-87A81D821C6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5" name="Rounded Rectangle 2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981200" y="1219200"/>
            <a:ext cx="6096000" cy="914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tIns="91440" bIns="91440" anchor="ctr"/>
          <a:lstStyle/>
          <a:p>
            <a:pPr marL="231775" indent="-231775" algn="ctr">
              <a:spcBef>
                <a:spcPct val="35000"/>
              </a:spcBef>
              <a:buClr>
                <a:srgbClr val="FF140A"/>
              </a:buClr>
            </a:pPr>
            <a:r>
              <a:rPr lang="en-US" sz="2400"/>
              <a:t>What </a:t>
            </a:r>
            <a:r>
              <a:rPr lang="en-US" sz="2400" smtClean="0"/>
              <a:t>are MetricStream – Non-conformance</a:t>
            </a:r>
          </a:p>
          <a:p>
            <a:pPr marL="231775" indent="-231775" algn="ctr">
              <a:spcBef>
                <a:spcPct val="35000"/>
              </a:spcBef>
              <a:buClr>
                <a:srgbClr val="FF140A"/>
              </a:buClr>
            </a:pPr>
            <a:r>
              <a:rPr lang="en-US" sz="2400" smtClean="0"/>
              <a:t>and MetricStream – CAR/SCAR?</a:t>
            </a:r>
            <a:endParaRPr lang="en-US" sz="2400" dirty="0"/>
          </a:p>
        </p:txBody>
      </p:sp>
      <p:sp>
        <p:nvSpPr>
          <p:cNvPr id="13" name="Rounded Rectangle 2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81200" y="3911709"/>
            <a:ext cx="6096000" cy="56832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tIns="91440" bIns="91440" anchor="ctr"/>
          <a:lstStyle/>
          <a:p>
            <a:pPr marL="231775" indent="-231775" algn="ctr">
              <a:spcBef>
                <a:spcPct val="35000"/>
              </a:spcBef>
              <a:buClr>
                <a:srgbClr val="FF140A"/>
              </a:buClr>
            </a:pPr>
            <a:r>
              <a:rPr lang="en-US" sz="2400" smtClean="0"/>
              <a:t>Functional Overview</a:t>
            </a:r>
            <a:endParaRPr lang="en-US" sz="2400" dirty="0"/>
          </a:p>
        </p:txBody>
      </p:sp>
      <p:sp>
        <p:nvSpPr>
          <p:cNvPr id="14" name="Rounded Rectangle 2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81200" y="4705241"/>
            <a:ext cx="6096000" cy="56832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tIns="91440" bIns="91440" anchor="ctr"/>
          <a:lstStyle/>
          <a:p>
            <a:pPr marL="231775" indent="-231775" algn="ctr">
              <a:spcBef>
                <a:spcPct val="35000"/>
              </a:spcBef>
              <a:buClr>
                <a:srgbClr val="FF140A"/>
              </a:buClr>
            </a:pPr>
            <a:r>
              <a:rPr lang="en-US" sz="2400" smtClean="0"/>
              <a:t>Technical Overview</a:t>
            </a:r>
            <a:endParaRPr lang="en-US" sz="2400" dirty="0"/>
          </a:p>
        </p:txBody>
      </p:sp>
      <p:sp>
        <p:nvSpPr>
          <p:cNvPr id="21" name="Rounded Rectangle 2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81200" y="3118177"/>
            <a:ext cx="6096000" cy="56832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tIns="91440" bIns="91440" anchor="ctr"/>
          <a:lstStyle/>
          <a:p>
            <a:pPr marL="231775" indent="-231775" algn="ctr">
              <a:spcBef>
                <a:spcPct val="35000"/>
              </a:spcBef>
              <a:buClr>
                <a:srgbClr val="FF140A"/>
              </a:buClr>
            </a:pPr>
            <a:r>
              <a:rPr lang="en-US" sz="2400" smtClean="0"/>
              <a:t>Benefits</a:t>
            </a:r>
            <a:endParaRPr lang="en-US" sz="2400" dirty="0"/>
          </a:p>
        </p:txBody>
      </p:sp>
      <p:sp>
        <p:nvSpPr>
          <p:cNvPr id="22" name="Rounded Rectangle 2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981200" y="5489030"/>
            <a:ext cx="6096000" cy="56832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tIns="91440" bIns="91440" anchor="ctr"/>
          <a:lstStyle/>
          <a:p>
            <a:pPr marL="231775" indent="-231775" algn="ctr">
              <a:spcBef>
                <a:spcPct val="35000"/>
              </a:spcBef>
              <a:buClr>
                <a:srgbClr val="FF140A"/>
              </a:buClr>
            </a:pPr>
            <a:r>
              <a:rPr lang="en-US" sz="2400" smtClean="0"/>
              <a:t>Implementation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266498" y="6293068"/>
            <a:ext cx="472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Click here on any slide to return to this page.</a:t>
            </a:r>
            <a:endParaRPr lang="en-US"/>
          </a:p>
        </p:txBody>
      </p:sp>
      <p:sp>
        <p:nvSpPr>
          <p:cNvPr id="26" name="Left Arrow 25"/>
          <p:cNvSpPr/>
          <p:nvPr/>
        </p:nvSpPr>
        <p:spPr bwMode="auto">
          <a:xfrm>
            <a:off x="762000" y="6172200"/>
            <a:ext cx="533400" cy="609600"/>
          </a:xfrm>
          <a:prstGeom prst="leftArrow">
            <a:avLst/>
          </a:prstGeom>
          <a:solidFill>
            <a:srgbClr val="C0C0C0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ounded Rectangle 2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981200" y="2330668"/>
            <a:ext cx="6096000" cy="56832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tIns="91440" bIns="91440" anchor="ctr"/>
          <a:lstStyle/>
          <a:p>
            <a:pPr marL="231775" indent="-231775" algn="ctr">
              <a:spcBef>
                <a:spcPct val="35000"/>
              </a:spcBef>
              <a:buClr>
                <a:srgbClr val="FF140A"/>
              </a:buClr>
            </a:pPr>
            <a:r>
              <a:rPr lang="en-US" sz="2400" smtClean="0"/>
              <a:t>Why MetricStream?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1"/>
          <p:cNvSpPr>
            <a:spLocks noChangeArrowheads="1"/>
          </p:cNvSpPr>
          <p:nvPr/>
        </p:nvSpPr>
        <p:spPr bwMode="auto">
          <a:xfrm>
            <a:off x="1981200" y="2743200"/>
            <a:ext cx="5837238" cy="1066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</a:gra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 anchor="ctr"/>
          <a:lstStyle/>
          <a:p>
            <a:pPr marL="231775" indent="-231775" algn="r">
              <a:spcBef>
                <a:spcPct val="35000"/>
              </a:spcBef>
              <a:buClr>
                <a:srgbClr val="FF140A"/>
              </a:buClr>
            </a:pP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298C7D-AE6B-487A-B55B-B8FEECAD71A7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3003332"/>
            <a:ext cx="8075613" cy="8905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5000"/>
              </a:lnSpc>
            </a:pPr>
            <a:r>
              <a:rPr lang="en-US" sz="3200" b="1" smtClean="0"/>
              <a:t>Functional Overview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2" name="Rounded Rectangle 11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838200" y="1524000"/>
            <a:ext cx="2286000" cy="1220788"/>
            <a:chOff x="-3260734" y="2136776"/>
            <a:chExt cx="2286000" cy="1220788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032134" y="2136776"/>
              <a:ext cx="1584334" cy="122078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72" name="TextBox 71"/>
            <p:cNvSpPr txBox="1"/>
            <p:nvPr/>
          </p:nvSpPr>
          <p:spPr>
            <a:xfrm>
              <a:off x="-3260734" y="2289176"/>
              <a:ext cx="2286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Process</a:t>
              </a:r>
            </a:p>
            <a:p>
              <a:r>
                <a:rPr lang="en-US" b="1" smtClean="0"/>
                <a:t>Non-conformances</a:t>
              </a:r>
              <a:endParaRPr lang="en-US" b="1" dirty="0"/>
            </a:p>
          </p:txBody>
        </p:sp>
      </p:grp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Inputs and Outputs</a:t>
            </a:r>
            <a:endParaRPr lang="en-US" b="1" dirty="0" smtClean="0"/>
          </a:p>
        </p:txBody>
      </p:sp>
      <p:sp>
        <p:nvSpPr>
          <p:cNvPr id="204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645E76-3C61-47F3-8CA9-229F22E51037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886200" y="32004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MetricStream</a:t>
            </a:r>
            <a:endParaRPr lang="en-US" b="1" dirty="0"/>
          </a:p>
        </p:txBody>
      </p:sp>
      <p:grpSp>
        <p:nvGrpSpPr>
          <p:cNvPr id="38" name="Group 58"/>
          <p:cNvGrpSpPr/>
          <p:nvPr/>
        </p:nvGrpSpPr>
        <p:grpSpPr>
          <a:xfrm>
            <a:off x="4038600" y="1905000"/>
            <a:ext cx="1334512" cy="1305683"/>
            <a:chOff x="3394016" y="-8669"/>
            <a:chExt cx="1334512" cy="1305683"/>
          </a:xfrm>
        </p:grpSpPr>
        <p:sp>
          <p:nvSpPr>
            <p:cNvPr id="39" name="Oval 38"/>
            <p:cNvSpPr/>
            <p:nvPr/>
          </p:nvSpPr>
          <p:spPr>
            <a:xfrm>
              <a:off x="3394016" y="-8669"/>
              <a:ext cx="1334512" cy="130568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3589451" y="182544"/>
              <a:ext cx="943642" cy="923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smtClean="0"/>
                <a:t>Non-conformance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200400" y="2209800"/>
            <a:ext cx="609600" cy="2286000"/>
            <a:chOff x="3200400" y="2209800"/>
            <a:chExt cx="609600" cy="2286000"/>
          </a:xfrm>
        </p:grpSpPr>
        <p:sp>
          <p:nvSpPr>
            <p:cNvPr id="48" name="Right Arrow 47"/>
            <p:cNvSpPr/>
            <p:nvPr/>
          </p:nvSpPr>
          <p:spPr bwMode="auto">
            <a:xfrm>
              <a:off x="3200400" y="2209800"/>
              <a:ext cx="609600" cy="228600"/>
            </a:xfrm>
            <a:prstGeom prst="rightArrow">
              <a:avLst/>
            </a:prstGeom>
            <a:solidFill>
              <a:schemeClr val="tx1"/>
            </a:solidFill>
            <a:ln w="12700" cap="flat" cmpd="sng" algn="ctr">
              <a:solidFill>
                <a:srgbClr val="EE2E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231775" marR="0" indent="-231775" algn="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0"/>
                </a:spcAft>
                <a:buClr>
                  <a:srgbClr val="FF140A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9" name="Right Arrow 48"/>
            <p:cNvSpPr/>
            <p:nvPr/>
          </p:nvSpPr>
          <p:spPr bwMode="auto">
            <a:xfrm>
              <a:off x="3200400" y="2895600"/>
              <a:ext cx="609600" cy="228600"/>
            </a:xfrm>
            <a:prstGeom prst="rightArrow">
              <a:avLst/>
            </a:prstGeom>
            <a:solidFill>
              <a:schemeClr val="tx1"/>
            </a:solidFill>
            <a:ln w="12700" cap="flat" cmpd="sng" algn="ctr">
              <a:solidFill>
                <a:srgbClr val="EE2E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231775" marR="0" indent="-231775" algn="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0"/>
                </a:spcAft>
                <a:buClr>
                  <a:srgbClr val="FF140A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0" name="Right Arrow 49"/>
            <p:cNvSpPr/>
            <p:nvPr/>
          </p:nvSpPr>
          <p:spPr bwMode="auto">
            <a:xfrm>
              <a:off x="3200400" y="3581400"/>
              <a:ext cx="609600" cy="228600"/>
            </a:xfrm>
            <a:prstGeom prst="rightArrow">
              <a:avLst/>
            </a:prstGeom>
            <a:solidFill>
              <a:schemeClr val="tx1"/>
            </a:solidFill>
            <a:ln w="12700" cap="flat" cmpd="sng" algn="ctr">
              <a:solidFill>
                <a:srgbClr val="EE2E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231775" marR="0" indent="-231775" algn="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0"/>
                </a:spcAft>
                <a:buClr>
                  <a:srgbClr val="FF140A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1" name="Right Arrow 50"/>
            <p:cNvSpPr/>
            <p:nvPr/>
          </p:nvSpPr>
          <p:spPr bwMode="auto">
            <a:xfrm>
              <a:off x="3200400" y="4267200"/>
              <a:ext cx="609600" cy="228600"/>
            </a:xfrm>
            <a:prstGeom prst="rightArrow">
              <a:avLst/>
            </a:prstGeom>
            <a:solidFill>
              <a:schemeClr val="tx1"/>
            </a:solidFill>
            <a:ln w="12700" cap="flat" cmpd="sng" algn="ctr">
              <a:solidFill>
                <a:srgbClr val="EE2E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231775" marR="0" indent="-231775" algn="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0"/>
                </a:spcAft>
                <a:buClr>
                  <a:srgbClr val="FF140A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715000" y="2209800"/>
            <a:ext cx="609600" cy="2286000"/>
            <a:chOff x="5715000" y="2209800"/>
            <a:chExt cx="609600" cy="2286000"/>
          </a:xfrm>
        </p:grpSpPr>
        <p:sp>
          <p:nvSpPr>
            <p:cNvPr id="52" name="Right Arrow 51"/>
            <p:cNvSpPr/>
            <p:nvPr/>
          </p:nvSpPr>
          <p:spPr bwMode="auto">
            <a:xfrm>
              <a:off x="5715000" y="2209800"/>
              <a:ext cx="609600" cy="228600"/>
            </a:xfrm>
            <a:prstGeom prst="rightArrow">
              <a:avLst/>
            </a:prstGeom>
            <a:solidFill>
              <a:schemeClr val="tx1"/>
            </a:solidFill>
            <a:ln w="12700" cap="flat" cmpd="sng" algn="ctr">
              <a:solidFill>
                <a:srgbClr val="EE2E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231775" marR="0" indent="-231775" algn="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0"/>
                </a:spcAft>
                <a:buClr>
                  <a:srgbClr val="FF140A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3" name="Right Arrow 52"/>
            <p:cNvSpPr/>
            <p:nvPr/>
          </p:nvSpPr>
          <p:spPr bwMode="auto">
            <a:xfrm>
              <a:off x="5715000" y="2895600"/>
              <a:ext cx="609600" cy="228600"/>
            </a:xfrm>
            <a:prstGeom prst="rightArrow">
              <a:avLst/>
            </a:prstGeom>
            <a:solidFill>
              <a:schemeClr val="tx1"/>
            </a:solidFill>
            <a:ln w="12700" cap="flat" cmpd="sng" algn="ctr">
              <a:solidFill>
                <a:srgbClr val="EE2E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231775" marR="0" indent="-231775" algn="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0"/>
                </a:spcAft>
                <a:buClr>
                  <a:srgbClr val="FF140A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4" name="Right Arrow 53"/>
            <p:cNvSpPr/>
            <p:nvPr/>
          </p:nvSpPr>
          <p:spPr bwMode="auto">
            <a:xfrm>
              <a:off x="5715000" y="3581400"/>
              <a:ext cx="609600" cy="228600"/>
            </a:xfrm>
            <a:prstGeom prst="rightArrow">
              <a:avLst/>
            </a:prstGeom>
            <a:solidFill>
              <a:schemeClr val="tx1"/>
            </a:solidFill>
            <a:ln w="12700" cap="flat" cmpd="sng" algn="ctr">
              <a:solidFill>
                <a:srgbClr val="EE2E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231775" marR="0" indent="-231775" algn="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0"/>
                </a:spcAft>
                <a:buClr>
                  <a:srgbClr val="FF140A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5" name="Right Arrow 54"/>
            <p:cNvSpPr/>
            <p:nvPr/>
          </p:nvSpPr>
          <p:spPr bwMode="auto">
            <a:xfrm>
              <a:off x="5715000" y="4267200"/>
              <a:ext cx="609600" cy="228600"/>
            </a:xfrm>
            <a:prstGeom prst="rightArrow">
              <a:avLst/>
            </a:prstGeom>
            <a:solidFill>
              <a:schemeClr val="tx1"/>
            </a:solidFill>
            <a:ln w="12700" cap="flat" cmpd="sng" algn="ctr">
              <a:solidFill>
                <a:srgbClr val="EE2E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231775" marR="0" indent="-231775" algn="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0"/>
                </a:spcAft>
                <a:buClr>
                  <a:srgbClr val="FF140A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551546" y="2133600"/>
            <a:ext cx="2287654" cy="533400"/>
            <a:chOff x="6551546" y="2133600"/>
            <a:chExt cx="2287654" cy="533400"/>
          </a:xfrm>
        </p:grpSpPr>
        <p:pic>
          <p:nvPicPr>
            <p:cNvPr id="5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1546" y="2133600"/>
              <a:ext cx="2287654" cy="5334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58" name="TextBox 57"/>
            <p:cNvSpPr txBox="1"/>
            <p:nvPr/>
          </p:nvSpPr>
          <p:spPr>
            <a:xfrm>
              <a:off x="7010400" y="2209800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Dashboards</a:t>
              </a:r>
              <a:endParaRPr lang="en-US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400800" y="4134446"/>
            <a:ext cx="2532063" cy="970954"/>
            <a:chOff x="6400800" y="4038600"/>
            <a:chExt cx="2532063" cy="970954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00800" y="4038600"/>
              <a:ext cx="2532063" cy="97095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61" name="TextBox 60"/>
            <p:cNvSpPr txBox="1"/>
            <p:nvPr/>
          </p:nvSpPr>
          <p:spPr>
            <a:xfrm>
              <a:off x="6553200" y="4202668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Email Notifications</a:t>
              </a:r>
              <a:endParaRPr lang="en-US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705600" y="2882246"/>
            <a:ext cx="1905000" cy="1080154"/>
            <a:chOff x="6705600" y="2895600"/>
            <a:chExt cx="1905000" cy="1080154"/>
          </a:xfrm>
        </p:grpSpPr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705600" y="2895600"/>
              <a:ext cx="1905000" cy="10801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63" name="TextBox 62"/>
            <p:cNvSpPr txBox="1"/>
            <p:nvPr/>
          </p:nvSpPr>
          <p:spPr>
            <a:xfrm>
              <a:off x="7160076" y="3253223"/>
              <a:ext cx="10823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Reports</a:t>
              </a:r>
            </a:p>
            <a:p>
              <a:pPr algn="ctr"/>
              <a:endParaRPr lang="en-US" b="1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14400" y="2298903"/>
            <a:ext cx="2286000" cy="1206297"/>
            <a:chOff x="914400" y="685800"/>
            <a:chExt cx="2286000" cy="1206297"/>
          </a:xfrm>
        </p:grpSpPr>
        <p:pic>
          <p:nvPicPr>
            <p:cNvPr id="64513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6800" y="685800"/>
              <a:ext cx="1649219" cy="120629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69" name="TextBox 68"/>
            <p:cNvSpPr txBox="1"/>
            <p:nvPr/>
          </p:nvSpPr>
          <p:spPr>
            <a:xfrm>
              <a:off x="914400" y="901497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Material</a:t>
              </a:r>
            </a:p>
            <a:p>
              <a:r>
                <a:rPr lang="en-US" b="1" smtClean="0"/>
                <a:t>Non-conformances</a:t>
              </a:r>
              <a:endParaRPr lang="en-US" b="1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66800" y="3416097"/>
            <a:ext cx="2286000" cy="1066800"/>
            <a:chOff x="1066800" y="3657600"/>
            <a:chExt cx="2286000" cy="1066800"/>
          </a:xfrm>
        </p:grpSpPr>
        <p:pic>
          <p:nvPicPr>
            <p:cNvPr id="64515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6800" y="3657600"/>
              <a:ext cx="1966566" cy="10668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74" name="TextBox 73"/>
            <p:cNvSpPr txBox="1"/>
            <p:nvPr/>
          </p:nvSpPr>
          <p:spPr>
            <a:xfrm>
              <a:off x="1066800" y="3822903"/>
              <a:ext cx="2286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Corrective Action Requests</a:t>
              </a:r>
              <a:endParaRPr lang="en-US" b="1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990600" y="4254297"/>
            <a:ext cx="2514600" cy="1164833"/>
            <a:chOff x="990600" y="3657600"/>
            <a:chExt cx="2514600" cy="1164833"/>
          </a:xfrm>
        </p:grpSpPr>
        <p:pic>
          <p:nvPicPr>
            <p:cNvPr id="78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6800" y="3657600"/>
              <a:ext cx="1966566" cy="10668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79" name="TextBox 78"/>
            <p:cNvSpPr txBox="1"/>
            <p:nvPr/>
          </p:nvSpPr>
          <p:spPr>
            <a:xfrm>
              <a:off x="990600" y="3899103"/>
              <a:ext cx="25146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Supplier</a:t>
              </a:r>
            </a:p>
            <a:p>
              <a:r>
                <a:rPr lang="en-US" b="1" smtClean="0"/>
                <a:t>Corrective Action Requests</a:t>
              </a:r>
              <a:endParaRPr lang="en-US" b="1" dirty="0"/>
            </a:p>
          </p:txBody>
        </p:sp>
      </p:grpSp>
      <p:sp>
        <p:nvSpPr>
          <p:cNvPr id="44" name="Rounded Rectangle 43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41" name="Group 58"/>
          <p:cNvGrpSpPr/>
          <p:nvPr/>
        </p:nvGrpSpPr>
        <p:grpSpPr>
          <a:xfrm>
            <a:off x="4038600" y="3571117"/>
            <a:ext cx="1334512" cy="1305683"/>
            <a:chOff x="3394016" y="-8669"/>
            <a:chExt cx="1334512" cy="1305683"/>
          </a:xfrm>
        </p:grpSpPr>
        <p:sp>
          <p:nvSpPr>
            <p:cNvPr id="42" name="Oval 41"/>
            <p:cNvSpPr/>
            <p:nvPr/>
          </p:nvSpPr>
          <p:spPr>
            <a:xfrm>
              <a:off x="3394016" y="-8669"/>
              <a:ext cx="1334512" cy="130568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/>
            <p:nvPr/>
          </p:nvSpPr>
          <p:spPr>
            <a:xfrm>
              <a:off x="3589451" y="182544"/>
              <a:ext cx="943642" cy="923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smtClean="0"/>
                <a:t>CAR/SCAR</a:t>
              </a:r>
              <a:endParaRPr lang="en-US" sz="12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53AA-B5C8-4DD5-82A4-D92C4DFBE3C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Rounded Rectangle 9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" y="1619250"/>
            <a:ext cx="82581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1225" y="296863"/>
            <a:ext cx="8075613" cy="890587"/>
          </a:xfrm>
        </p:spPr>
        <p:txBody>
          <a:bodyPr/>
          <a:lstStyle/>
          <a:p>
            <a:pPr algn="ctr"/>
            <a:r>
              <a:rPr lang="en-US" b="1" smtClean="0"/>
              <a:t>High-level Functional Overview</a:t>
            </a:r>
            <a:endParaRPr lang="en-US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Common Process</a:t>
            </a:r>
          </a:p>
        </p:txBody>
      </p:sp>
      <p:sp>
        <p:nvSpPr>
          <p:cNvPr id="204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645E76-3C61-47F3-8CA9-229F22E51037}" type="slidenum">
              <a:rPr lang="en-US"/>
              <a:pPr/>
              <a:t>23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914400" y="1171575"/>
            <a:ext cx="3429000" cy="762000"/>
            <a:chOff x="838200" y="1878156"/>
            <a:chExt cx="3429000" cy="1316182"/>
          </a:xfrm>
        </p:grpSpPr>
        <p:sp>
          <p:nvSpPr>
            <p:cNvPr id="40" name="Rounded Rectangle 9"/>
            <p:cNvSpPr>
              <a:spLocks noChangeArrowheads="1"/>
            </p:cNvSpPr>
            <p:nvPr/>
          </p:nvSpPr>
          <p:spPr bwMode="auto">
            <a:xfrm>
              <a:off x="838200" y="1878156"/>
              <a:ext cx="3429000" cy="131618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/>
            <a:lstStyle/>
            <a:p>
              <a:pPr marL="231775" indent="-231775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Step 1</a:t>
              </a:r>
            </a:p>
          </p:txBody>
        </p:sp>
        <p:sp>
          <p:nvSpPr>
            <p:cNvPr id="41" name="Rounded Rectangle 5"/>
            <p:cNvSpPr>
              <a:spLocks noChangeArrowheads="1"/>
            </p:cNvSpPr>
            <p:nvPr/>
          </p:nvSpPr>
          <p:spPr bwMode="auto">
            <a:xfrm>
              <a:off x="990600" y="2585950"/>
              <a:ext cx="3187700" cy="497019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 anchor="ctr"/>
            <a:lstStyle/>
            <a:p>
              <a:pPr marL="231775" indent="-231775" algn="ctr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sz="2400" b="1" dirty="0" smtClean="0"/>
                <a:t>Non-Conformance</a:t>
              </a:r>
              <a:endParaRPr lang="en-US" sz="2400" b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067300" y="2397016"/>
            <a:ext cx="3429000" cy="762000"/>
            <a:chOff x="4876800" y="1697182"/>
            <a:chExt cx="3429000" cy="1316182"/>
          </a:xfrm>
        </p:grpSpPr>
        <p:sp>
          <p:nvSpPr>
            <p:cNvPr id="43" name="Rounded Rectangle 9"/>
            <p:cNvSpPr>
              <a:spLocks noChangeArrowheads="1"/>
            </p:cNvSpPr>
            <p:nvPr/>
          </p:nvSpPr>
          <p:spPr bwMode="auto">
            <a:xfrm>
              <a:off x="4876800" y="1697182"/>
              <a:ext cx="3429000" cy="131618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/>
            <a:lstStyle/>
            <a:p>
              <a:pPr marL="231775" indent="-231775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Step </a:t>
              </a:r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Rounded Rectangle 5"/>
            <p:cNvSpPr>
              <a:spLocks noChangeArrowheads="1"/>
            </p:cNvSpPr>
            <p:nvPr/>
          </p:nvSpPr>
          <p:spPr bwMode="auto">
            <a:xfrm>
              <a:off x="5041900" y="2401179"/>
              <a:ext cx="3187700" cy="497019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 anchor="ctr"/>
            <a:lstStyle/>
            <a:p>
              <a:pPr marL="231775" indent="-231775" algn="ctr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sz="2400" b="1" dirty="0" smtClean="0"/>
                <a:t>Corrective Action</a:t>
              </a:r>
              <a:endParaRPr lang="en-US" sz="2400" b="1" dirty="0"/>
            </a:p>
          </p:txBody>
        </p:sp>
      </p:grpSp>
      <p:grpSp>
        <p:nvGrpSpPr>
          <p:cNvPr id="45" name="Group 17"/>
          <p:cNvGrpSpPr/>
          <p:nvPr/>
        </p:nvGrpSpPr>
        <p:grpSpPr>
          <a:xfrm>
            <a:off x="749300" y="3301864"/>
            <a:ext cx="2222500" cy="1727336"/>
            <a:chOff x="2286000" y="3657600"/>
            <a:chExt cx="2222500" cy="1727336"/>
          </a:xfrm>
        </p:grpSpPr>
        <p:pic>
          <p:nvPicPr>
            <p:cNvPr id="46" name="Picture 12" descr="flow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3975" y="3657600"/>
              <a:ext cx="1419225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5" descr="training.b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4675" y="4337186"/>
              <a:ext cx="1349375" cy="104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20"/>
            <p:cNvSpPr txBox="1">
              <a:spLocks noChangeArrowheads="1"/>
            </p:cNvSpPr>
            <p:nvPr/>
          </p:nvSpPr>
          <p:spPr bwMode="auto">
            <a:xfrm rot="20076748">
              <a:off x="2286000" y="4344988"/>
              <a:ext cx="2222500" cy="368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Process</a:t>
              </a:r>
              <a:r>
                <a:rPr lang="en-US" dirty="0"/>
                <a:t> </a:t>
              </a:r>
              <a:r>
                <a:rPr lang="en-US" b="1" dirty="0"/>
                <a:t>Failures</a:t>
              </a:r>
            </a:p>
          </p:txBody>
        </p:sp>
      </p:grpSp>
      <p:grpSp>
        <p:nvGrpSpPr>
          <p:cNvPr id="49" name="Group 33"/>
          <p:cNvGrpSpPr/>
          <p:nvPr/>
        </p:nvGrpSpPr>
        <p:grpSpPr>
          <a:xfrm>
            <a:off x="2578100" y="3225800"/>
            <a:ext cx="2222500" cy="1803400"/>
            <a:chOff x="5253038" y="3048000"/>
            <a:chExt cx="2222500" cy="1803400"/>
          </a:xfrm>
        </p:grpSpPr>
        <p:pic>
          <p:nvPicPr>
            <p:cNvPr id="50" name="Picture 8" descr="http://www.cherokeeforum.com/attachments/f2/3277d1243476822t-broken-flywheel-cracked-flexplat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8800" y="3048000"/>
              <a:ext cx="1450975" cy="96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17" descr="MVC-016S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46501" y="3765550"/>
              <a:ext cx="1447800" cy="108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23"/>
            <p:cNvSpPr txBox="1">
              <a:spLocks noChangeArrowheads="1"/>
            </p:cNvSpPr>
            <p:nvPr/>
          </p:nvSpPr>
          <p:spPr bwMode="auto">
            <a:xfrm rot="20076748">
              <a:off x="5253038" y="3722688"/>
              <a:ext cx="2222500" cy="368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Material Defects</a:t>
              </a:r>
            </a:p>
          </p:txBody>
        </p:sp>
      </p:grpSp>
      <p:sp>
        <p:nvSpPr>
          <p:cNvPr id="66" name="Right Arrow 65"/>
          <p:cNvSpPr/>
          <p:nvPr/>
        </p:nvSpPr>
        <p:spPr bwMode="auto">
          <a:xfrm rot="2113517">
            <a:off x="4352772" y="1769250"/>
            <a:ext cx="849590" cy="53340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Optional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034142" y="1943103"/>
            <a:ext cx="1584334" cy="1220788"/>
            <a:chOff x="-3032134" y="2136776"/>
            <a:chExt cx="1584334" cy="1220788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3032134" y="2136776"/>
              <a:ext cx="1584334" cy="122078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55" name="TextBox 54"/>
            <p:cNvSpPr txBox="1"/>
            <p:nvPr/>
          </p:nvSpPr>
          <p:spPr>
            <a:xfrm>
              <a:off x="-2590800" y="2593976"/>
              <a:ext cx="914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PNCs</a:t>
              </a:r>
              <a:endParaRPr lang="en-US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45194" y="1953987"/>
            <a:ext cx="1649219" cy="1206297"/>
            <a:chOff x="2645194" y="1953987"/>
            <a:chExt cx="1649219" cy="1206297"/>
          </a:xfrm>
        </p:grpSpPr>
        <p:pic>
          <p:nvPicPr>
            <p:cNvPr id="57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45194" y="1953987"/>
              <a:ext cx="1649219" cy="120629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58" name="TextBox 57"/>
            <p:cNvSpPr txBox="1"/>
            <p:nvPr/>
          </p:nvSpPr>
          <p:spPr>
            <a:xfrm>
              <a:off x="3026194" y="239373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MNCs</a:t>
              </a:r>
              <a:endParaRPr lang="en-US" b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953000" y="3184071"/>
            <a:ext cx="1966566" cy="1066800"/>
            <a:chOff x="1066800" y="3657600"/>
            <a:chExt cx="1966566" cy="1066800"/>
          </a:xfrm>
        </p:grpSpPr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66800" y="3657600"/>
              <a:ext cx="1966566" cy="10668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61" name="TextBox 60"/>
            <p:cNvSpPr txBox="1"/>
            <p:nvPr/>
          </p:nvSpPr>
          <p:spPr>
            <a:xfrm>
              <a:off x="1676400" y="4038600"/>
              <a:ext cx="1219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CARs</a:t>
              </a:r>
              <a:endParaRPr lang="en-US" b="1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705600" y="3171132"/>
            <a:ext cx="1966566" cy="1066800"/>
            <a:chOff x="1066800" y="3657600"/>
            <a:chExt cx="1966566" cy="1066800"/>
          </a:xfrm>
        </p:grpSpPr>
        <p:pic>
          <p:nvPicPr>
            <p:cNvPr id="63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66800" y="3657600"/>
              <a:ext cx="1966566" cy="10668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64" name="TextBox 63"/>
            <p:cNvSpPr txBox="1"/>
            <p:nvPr/>
          </p:nvSpPr>
          <p:spPr>
            <a:xfrm>
              <a:off x="1676400" y="4038600"/>
              <a:ext cx="1219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SCARs</a:t>
              </a:r>
              <a:endParaRPr lang="en-US" b="1" dirty="0"/>
            </a:p>
          </p:txBody>
        </p:sp>
      </p:grpSp>
      <p:sp>
        <p:nvSpPr>
          <p:cNvPr id="36" name="Rounded Rectangle 35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ounded Rectangle 5"/>
          <p:cNvSpPr>
            <a:spLocks noChangeArrowheads="1"/>
          </p:cNvSpPr>
          <p:nvPr/>
        </p:nvSpPr>
        <p:spPr bwMode="auto">
          <a:xfrm>
            <a:off x="2057400" y="2895600"/>
            <a:ext cx="5715000" cy="25908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/>
          <a:lstStyle/>
          <a:p>
            <a:pPr marL="231775" indent="-231775" algn="ctr">
              <a:spcBef>
                <a:spcPct val="35000"/>
              </a:spcBef>
              <a:buClr>
                <a:srgbClr val="FF140A"/>
              </a:buClr>
              <a:buFont typeface="Wingdings" pitchFamily="2" charset="2"/>
              <a:buNone/>
            </a:pPr>
            <a:endParaRPr lang="en-US" sz="2400" b="1" dirty="0"/>
          </a:p>
        </p:txBody>
      </p:sp>
      <p:sp>
        <p:nvSpPr>
          <p:cNvPr id="245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EC27A-46E4-4F3A-8806-FB0855048263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Basic PNC Flow</a:t>
            </a:r>
            <a:endParaRPr lang="en-US" b="1" dirty="0"/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3276600" y="3657600"/>
            <a:ext cx="16764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Initiate PNC</a:t>
            </a:r>
            <a:endParaRPr lang="en-US" dirty="0"/>
          </a:p>
        </p:txBody>
      </p:sp>
      <p:sp>
        <p:nvSpPr>
          <p:cNvPr id="40" name="TextBox 10"/>
          <p:cNvSpPr txBox="1">
            <a:spLocks noChangeArrowheads="1"/>
          </p:cNvSpPr>
          <p:nvPr/>
        </p:nvSpPr>
        <p:spPr bwMode="auto">
          <a:xfrm>
            <a:off x="3886200" y="4305300"/>
            <a:ext cx="16764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Validate PNC</a:t>
            </a:r>
            <a:endParaRPr lang="en-US" dirty="0"/>
          </a:p>
        </p:txBody>
      </p:sp>
      <p:sp>
        <p:nvSpPr>
          <p:cNvPr id="41" name="Down Arrow 40"/>
          <p:cNvSpPr/>
          <p:nvPr/>
        </p:nvSpPr>
        <p:spPr bwMode="auto">
          <a:xfrm>
            <a:off x="3886200" y="4038600"/>
            <a:ext cx="457200" cy="30480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3" name="Picture 14" descr="C:\Users\hw738\AppData\Local\Microsoft\Windows\Temporary Internet Files\Content.IE5\17J0CCU1\MC90044215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724400"/>
            <a:ext cx="609600" cy="609600"/>
          </a:xfrm>
          <a:prstGeom prst="rect">
            <a:avLst/>
          </a:prstGeom>
          <a:noFill/>
        </p:spPr>
      </p:pic>
      <p:grpSp>
        <p:nvGrpSpPr>
          <p:cNvPr id="4" name="Group 82"/>
          <p:cNvGrpSpPr/>
          <p:nvPr/>
        </p:nvGrpSpPr>
        <p:grpSpPr>
          <a:xfrm>
            <a:off x="4876800" y="3581400"/>
            <a:ext cx="857250" cy="709959"/>
            <a:chOff x="4419600" y="4201058"/>
            <a:chExt cx="857250" cy="709959"/>
          </a:xfrm>
        </p:grpSpPr>
        <p:pic>
          <p:nvPicPr>
            <p:cNvPr id="50" name="Picture 49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59433" y="4201058"/>
              <a:ext cx="293568" cy="294742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4419600" y="4449352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PNC Initiator</a:t>
              </a:r>
              <a:endParaRPr lang="en-US" sz="1200" b="1" dirty="0"/>
            </a:p>
          </p:txBody>
        </p:sp>
      </p:grpSp>
      <p:grpSp>
        <p:nvGrpSpPr>
          <p:cNvPr id="5" name="Group 74"/>
          <p:cNvGrpSpPr/>
          <p:nvPr/>
        </p:nvGrpSpPr>
        <p:grpSpPr>
          <a:xfrm>
            <a:off x="5543550" y="4208253"/>
            <a:ext cx="1085850" cy="740437"/>
            <a:chOff x="5010150" y="4810658"/>
            <a:chExt cx="1085850" cy="740437"/>
          </a:xfrm>
        </p:grpSpPr>
        <p:sp>
          <p:nvSpPr>
            <p:cNvPr id="55" name="TextBox 54"/>
            <p:cNvSpPr txBox="1"/>
            <p:nvPr/>
          </p:nvSpPr>
          <p:spPr>
            <a:xfrm>
              <a:off x="5010150" y="5089430"/>
              <a:ext cx="1085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PNC Approver(s)</a:t>
              </a:r>
              <a:endParaRPr lang="en-US" sz="1200" b="1" dirty="0"/>
            </a:p>
          </p:txBody>
        </p:sp>
        <p:pic>
          <p:nvPicPr>
            <p:cNvPr id="57" name="Picture 56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81600" y="4886858"/>
              <a:ext cx="293568" cy="294742"/>
            </a:xfrm>
            <a:prstGeom prst="rect">
              <a:avLst/>
            </a:prstGeom>
            <a:noFill/>
          </p:spPr>
        </p:pic>
        <p:pic>
          <p:nvPicPr>
            <p:cNvPr id="74" name="Picture 73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636712" y="4810658"/>
              <a:ext cx="293568" cy="294742"/>
            </a:xfrm>
            <a:prstGeom prst="rect">
              <a:avLst/>
            </a:prstGeom>
            <a:noFill/>
          </p:spPr>
        </p:pic>
        <p:pic>
          <p:nvPicPr>
            <p:cNvPr id="61" name="Picture 60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410200" y="4838090"/>
              <a:ext cx="293568" cy="294742"/>
            </a:xfrm>
            <a:prstGeom prst="rect">
              <a:avLst/>
            </a:prstGeom>
            <a:noFill/>
          </p:spPr>
        </p:pic>
      </p:grpSp>
      <p:pic>
        <p:nvPicPr>
          <p:cNvPr id="76" name="Picture 1" descr="C:\Documents and Settings\bonnie.welch\Local Settings\Temporary Internet Files\Content.IE5\9YJUGEMW\MC900014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038600"/>
            <a:ext cx="460326" cy="3048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1" name="Group 30"/>
          <p:cNvGrpSpPr/>
          <p:nvPr/>
        </p:nvGrpSpPr>
        <p:grpSpPr>
          <a:xfrm>
            <a:off x="914400" y="1171575"/>
            <a:ext cx="3429000" cy="762000"/>
            <a:chOff x="838200" y="1878156"/>
            <a:chExt cx="3429000" cy="1316182"/>
          </a:xfrm>
        </p:grpSpPr>
        <p:sp>
          <p:nvSpPr>
            <p:cNvPr id="32" name="Rounded Rectangle 9"/>
            <p:cNvSpPr>
              <a:spLocks noChangeArrowheads="1"/>
            </p:cNvSpPr>
            <p:nvPr/>
          </p:nvSpPr>
          <p:spPr bwMode="auto">
            <a:xfrm>
              <a:off x="838200" y="1878156"/>
              <a:ext cx="3429000" cy="131618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/>
            <a:lstStyle/>
            <a:p>
              <a:pPr marL="231775" indent="-231775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Step 1</a:t>
              </a:r>
            </a:p>
          </p:txBody>
        </p:sp>
        <p:sp>
          <p:nvSpPr>
            <p:cNvPr id="33" name="Rounded Rectangle 5"/>
            <p:cNvSpPr>
              <a:spLocks noChangeArrowheads="1"/>
            </p:cNvSpPr>
            <p:nvPr/>
          </p:nvSpPr>
          <p:spPr bwMode="auto">
            <a:xfrm>
              <a:off x="990600" y="2585950"/>
              <a:ext cx="3187700" cy="497019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 anchor="ctr"/>
            <a:lstStyle/>
            <a:p>
              <a:pPr marL="231775" indent="-231775" algn="ctr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sz="2400" b="1" dirty="0" smtClean="0"/>
                <a:t>Non-Conformance</a:t>
              </a:r>
              <a:endParaRPr lang="en-US" sz="24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34142" y="1943103"/>
            <a:ext cx="1584334" cy="1220788"/>
            <a:chOff x="-3032134" y="2136776"/>
            <a:chExt cx="1584334" cy="1220788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032134" y="2136776"/>
              <a:ext cx="1584334" cy="122078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-2590800" y="2593976"/>
              <a:ext cx="914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PNCs</a:t>
              </a:r>
              <a:endParaRPr lang="en-US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645194" y="1969753"/>
            <a:ext cx="1649219" cy="1206297"/>
            <a:chOff x="2645194" y="1969753"/>
            <a:chExt cx="1649219" cy="1206297"/>
          </a:xfrm>
        </p:grpSpPr>
        <p:pic>
          <p:nvPicPr>
            <p:cNvPr id="38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45194" y="1969753"/>
              <a:ext cx="1649219" cy="120629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3026194" y="239805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MNCs</a:t>
              </a:r>
              <a:endParaRPr lang="en-US" b="1" dirty="0"/>
            </a:p>
          </p:txBody>
        </p:sp>
      </p:grpSp>
      <p:sp>
        <p:nvSpPr>
          <p:cNvPr id="44" name="Rounded Rectangle 43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29149 0.0555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2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ounded Rectangle 5"/>
          <p:cNvSpPr>
            <a:spLocks noChangeArrowheads="1"/>
          </p:cNvSpPr>
          <p:nvPr/>
        </p:nvSpPr>
        <p:spPr bwMode="auto">
          <a:xfrm>
            <a:off x="2057400" y="2895600"/>
            <a:ext cx="5715000" cy="32766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/>
          <a:lstStyle/>
          <a:p>
            <a:pPr marL="231775" indent="-231775" algn="ctr">
              <a:spcBef>
                <a:spcPct val="35000"/>
              </a:spcBef>
              <a:buClr>
                <a:srgbClr val="FF140A"/>
              </a:buClr>
              <a:buFont typeface="Wingdings" pitchFamily="2" charset="2"/>
              <a:buNone/>
            </a:pPr>
            <a:endParaRPr lang="en-US" sz="2400" b="1" dirty="0"/>
          </a:p>
        </p:txBody>
      </p:sp>
      <p:sp>
        <p:nvSpPr>
          <p:cNvPr id="245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EC27A-46E4-4F3A-8806-FB0855048263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Supplier PNC Flow</a:t>
            </a:r>
            <a:endParaRPr lang="en-US" b="1" dirty="0"/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3429000" y="3657600"/>
            <a:ext cx="16764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Initiate PNC</a:t>
            </a:r>
            <a:endParaRPr lang="en-US" dirty="0"/>
          </a:p>
        </p:txBody>
      </p:sp>
      <p:sp>
        <p:nvSpPr>
          <p:cNvPr id="40" name="TextBox 10"/>
          <p:cNvSpPr txBox="1">
            <a:spLocks noChangeArrowheads="1"/>
          </p:cNvSpPr>
          <p:nvPr/>
        </p:nvSpPr>
        <p:spPr bwMode="auto">
          <a:xfrm>
            <a:off x="4038600" y="4305300"/>
            <a:ext cx="16764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Validate PNC</a:t>
            </a:r>
            <a:endParaRPr lang="en-US" dirty="0"/>
          </a:p>
        </p:txBody>
      </p:sp>
      <p:sp>
        <p:nvSpPr>
          <p:cNvPr id="41" name="Down Arrow 40"/>
          <p:cNvSpPr/>
          <p:nvPr/>
        </p:nvSpPr>
        <p:spPr bwMode="auto">
          <a:xfrm>
            <a:off x="4038600" y="4038600"/>
            <a:ext cx="457200" cy="30480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3" name="Picture 14" descr="C:\Users\hw738\AppData\Local\Microsoft\Windows\Temporary Internet Files\Content.IE5\17J0CCU1\MC90044215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724400"/>
            <a:ext cx="609600" cy="609600"/>
          </a:xfrm>
          <a:prstGeom prst="rect">
            <a:avLst/>
          </a:prstGeom>
          <a:noFill/>
        </p:spPr>
      </p:pic>
      <p:grpSp>
        <p:nvGrpSpPr>
          <p:cNvPr id="2" name="Group 82"/>
          <p:cNvGrpSpPr/>
          <p:nvPr/>
        </p:nvGrpSpPr>
        <p:grpSpPr>
          <a:xfrm>
            <a:off x="5029200" y="3581400"/>
            <a:ext cx="857250" cy="709959"/>
            <a:chOff x="4419600" y="4201058"/>
            <a:chExt cx="857250" cy="709959"/>
          </a:xfrm>
        </p:grpSpPr>
        <p:pic>
          <p:nvPicPr>
            <p:cNvPr id="50" name="Picture 49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59433" y="4201058"/>
              <a:ext cx="293568" cy="294742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4419600" y="4449352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PNC</a:t>
              </a:r>
            </a:p>
            <a:p>
              <a:pPr algn="ctr"/>
              <a:r>
                <a:rPr lang="en-US" sz="1200" b="1" dirty="0" smtClean="0"/>
                <a:t>Initiator</a:t>
              </a:r>
              <a:endParaRPr lang="en-US" sz="1200" b="1" dirty="0"/>
            </a:p>
          </p:txBody>
        </p:sp>
      </p:grpSp>
      <p:grpSp>
        <p:nvGrpSpPr>
          <p:cNvPr id="3" name="Group 74"/>
          <p:cNvGrpSpPr/>
          <p:nvPr/>
        </p:nvGrpSpPr>
        <p:grpSpPr>
          <a:xfrm>
            <a:off x="5695950" y="4208253"/>
            <a:ext cx="1085850" cy="773095"/>
            <a:chOff x="5010150" y="4810658"/>
            <a:chExt cx="1085850" cy="773095"/>
          </a:xfrm>
        </p:grpSpPr>
        <p:sp>
          <p:nvSpPr>
            <p:cNvPr id="55" name="TextBox 54"/>
            <p:cNvSpPr txBox="1"/>
            <p:nvPr/>
          </p:nvSpPr>
          <p:spPr>
            <a:xfrm>
              <a:off x="5010150" y="5122088"/>
              <a:ext cx="1085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PNC Approver(s)</a:t>
              </a:r>
              <a:endParaRPr lang="en-US" sz="1200" b="1" dirty="0"/>
            </a:p>
          </p:txBody>
        </p:sp>
        <p:pic>
          <p:nvPicPr>
            <p:cNvPr id="57" name="Picture 56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81600" y="4886858"/>
              <a:ext cx="293568" cy="294742"/>
            </a:xfrm>
            <a:prstGeom prst="rect">
              <a:avLst/>
            </a:prstGeom>
            <a:noFill/>
          </p:spPr>
        </p:pic>
        <p:pic>
          <p:nvPicPr>
            <p:cNvPr id="74" name="Picture 73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636712" y="4810658"/>
              <a:ext cx="293568" cy="294742"/>
            </a:xfrm>
            <a:prstGeom prst="rect">
              <a:avLst/>
            </a:prstGeom>
            <a:noFill/>
          </p:spPr>
        </p:pic>
        <p:pic>
          <p:nvPicPr>
            <p:cNvPr id="61" name="Picture 60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410200" y="4838090"/>
              <a:ext cx="293568" cy="294742"/>
            </a:xfrm>
            <a:prstGeom prst="rect">
              <a:avLst/>
            </a:prstGeom>
            <a:noFill/>
          </p:spPr>
        </p:pic>
      </p:grpSp>
      <p:grpSp>
        <p:nvGrpSpPr>
          <p:cNvPr id="6" name="Group 52"/>
          <p:cNvGrpSpPr/>
          <p:nvPr/>
        </p:nvGrpSpPr>
        <p:grpSpPr>
          <a:xfrm>
            <a:off x="914400" y="1171575"/>
            <a:ext cx="3429000" cy="762000"/>
            <a:chOff x="838200" y="1878156"/>
            <a:chExt cx="3429000" cy="1316182"/>
          </a:xfrm>
        </p:grpSpPr>
        <p:sp>
          <p:nvSpPr>
            <p:cNvPr id="54" name="Rounded Rectangle 9"/>
            <p:cNvSpPr>
              <a:spLocks noChangeArrowheads="1"/>
            </p:cNvSpPr>
            <p:nvPr/>
          </p:nvSpPr>
          <p:spPr bwMode="auto">
            <a:xfrm>
              <a:off x="838200" y="1878156"/>
              <a:ext cx="3429000" cy="131618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/>
            <a:lstStyle/>
            <a:p>
              <a:pPr marL="231775" indent="-231775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Step 1</a:t>
              </a:r>
            </a:p>
          </p:txBody>
        </p:sp>
        <p:sp>
          <p:nvSpPr>
            <p:cNvPr id="56" name="Rounded Rectangle 5"/>
            <p:cNvSpPr>
              <a:spLocks noChangeArrowheads="1"/>
            </p:cNvSpPr>
            <p:nvPr/>
          </p:nvSpPr>
          <p:spPr bwMode="auto">
            <a:xfrm>
              <a:off x="990600" y="2585950"/>
              <a:ext cx="3187700" cy="497019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 anchor="ctr"/>
            <a:lstStyle/>
            <a:p>
              <a:pPr marL="231775" indent="-231775" algn="ctr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sz="2400" b="1" dirty="0" smtClean="0"/>
                <a:t>Non-Conformance</a:t>
              </a:r>
              <a:endParaRPr lang="en-US" sz="2400" b="1" dirty="0"/>
            </a:p>
          </p:txBody>
        </p:sp>
      </p:grpSp>
      <p:sp>
        <p:nvSpPr>
          <p:cNvPr id="58" name="Down Arrow 57"/>
          <p:cNvSpPr/>
          <p:nvPr/>
        </p:nvSpPr>
        <p:spPr bwMode="auto">
          <a:xfrm rot="2515171">
            <a:off x="4034030" y="4689156"/>
            <a:ext cx="457200" cy="389567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TextBox 15"/>
          <p:cNvSpPr txBox="1">
            <a:spLocks noChangeArrowheads="1"/>
          </p:cNvSpPr>
          <p:nvPr/>
        </p:nvSpPr>
        <p:spPr bwMode="auto">
          <a:xfrm>
            <a:off x="2590800" y="4956005"/>
            <a:ext cx="1371600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Supplier Response</a:t>
            </a:r>
            <a:endParaRPr lang="en-US" dirty="0"/>
          </a:p>
        </p:txBody>
      </p:sp>
      <p:grpSp>
        <p:nvGrpSpPr>
          <p:cNvPr id="7" name="Group 83"/>
          <p:cNvGrpSpPr/>
          <p:nvPr/>
        </p:nvGrpSpPr>
        <p:grpSpPr>
          <a:xfrm>
            <a:off x="3810000" y="5123958"/>
            <a:ext cx="1143000" cy="667242"/>
            <a:chOff x="5440680" y="5330995"/>
            <a:chExt cx="1371600" cy="667242"/>
          </a:xfrm>
        </p:grpSpPr>
        <p:sp>
          <p:nvSpPr>
            <p:cNvPr id="62" name="TextBox 61"/>
            <p:cNvSpPr txBox="1"/>
            <p:nvPr/>
          </p:nvSpPr>
          <p:spPr>
            <a:xfrm>
              <a:off x="5440680" y="5536572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Supplier Contact(s)</a:t>
              </a:r>
              <a:endParaRPr lang="en-US" sz="1200" b="1" dirty="0"/>
            </a:p>
          </p:txBody>
        </p:sp>
        <p:pic>
          <p:nvPicPr>
            <p:cNvPr id="64" name="Picture 63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44392" y="5330995"/>
              <a:ext cx="293568" cy="294742"/>
            </a:xfrm>
            <a:prstGeom prst="rect">
              <a:avLst/>
            </a:prstGeom>
            <a:noFill/>
          </p:spPr>
        </p:pic>
      </p:grpSp>
      <p:pic>
        <p:nvPicPr>
          <p:cNvPr id="68" name="Picture 1" descr="C:\Documents and Settings\bonnie.welch\Local Settings\Temporary Internet Files\Content.IE5\9YJUGEMW\MC900014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726578"/>
            <a:ext cx="460326" cy="3048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8" name="Group 37"/>
          <p:cNvGrpSpPr/>
          <p:nvPr/>
        </p:nvGrpSpPr>
        <p:grpSpPr>
          <a:xfrm>
            <a:off x="1034142" y="1943103"/>
            <a:ext cx="1584334" cy="1220788"/>
            <a:chOff x="-3032134" y="2136776"/>
            <a:chExt cx="1584334" cy="1220788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032134" y="2136776"/>
              <a:ext cx="1584334" cy="122078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-2590800" y="2593976"/>
              <a:ext cx="914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PNCs</a:t>
              </a:r>
              <a:endParaRPr lang="en-US" b="1" dirty="0"/>
            </a:p>
          </p:txBody>
        </p:sp>
      </p:grpSp>
      <p:sp>
        <p:nvSpPr>
          <p:cNvPr id="34" name="Rounded Rectangle 33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1088 L 0.07483 0.1439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ounded Rectangle 5"/>
          <p:cNvSpPr>
            <a:spLocks noChangeArrowheads="1"/>
          </p:cNvSpPr>
          <p:nvPr/>
        </p:nvSpPr>
        <p:spPr bwMode="auto">
          <a:xfrm>
            <a:off x="1981200" y="2895600"/>
            <a:ext cx="5715000" cy="3200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/>
          <a:lstStyle/>
          <a:p>
            <a:pPr marL="231775" indent="-231775" algn="ctr">
              <a:spcBef>
                <a:spcPct val="35000"/>
              </a:spcBef>
              <a:buClr>
                <a:srgbClr val="FF140A"/>
              </a:buClr>
              <a:buFont typeface="Wingdings" pitchFamily="2" charset="2"/>
              <a:buNone/>
            </a:pPr>
            <a:endParaRPr lang="en-US" sz="2400" b="1" dirty="0"/>
          </a:p>
        </p:txBody>
      </p:sp>
      <p:sp>
        <p:nvSpPr>
          <p:cNvPr id="245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EC27A-46E4-4F3A-8806-FB0855048263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4038600" y="5050763"/>
            <a:ext cx="16764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MRB Review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Basic MNC Flow</a:t>
            </a:r>
            <a:endParaRPr lang="en-US" b="1" dirty="0"/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2743200" y="3657600"/>
            <a:ext cx="16764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Initiate MNC</a:t>
            </a:r>
            <a:endParaRPr lang="en-US" dirty="0"/>
          </a:p>
        </p:txBody>
      </p:sp>
      <p:sp>
        <p:nvSpPr>
          <p:cNvPr id="40" name="TextBox 10"/>
          <p:cNvSpPr txBox="1">
            <a:spLocks noChangeArrowheads="1"/>
          </p:cNvSpPr>
          <p:nvPr/>
        </p:nvSpPr>
        <p:spPr bwMode="auto">
          <a:xfrm>
            <a:off x="3352800" y="4341876"/>
            <a:ext cx="16764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Validate MNC</a:t>
            </a:r>
            <a:endParaRPr lang="en-US" dirty="0"/>
          </a:p>
        </p:txBody>
      </p:sp>
      <p:sp>
        <p:nvSpPr>
          <p:cNvPr id="41" name="Down Arrow 40"/>
          <p:cNvSpPr/>
          <p:nvPr/>
        </p:nvSpPr>
        <p:spPr bwMode="auto">
          <a:xfrm>
            <a:off x="3352800" y="4027716"/>
            <a:ext cx="457200" cy="30480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3" name="Picture 14" descr="C:\Users\hw738\AppData\Local\Microsoft\Windows\Temporary Internet Files\Content.IE5\17J0CCU1\MC90044215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86400"/>
            <a:ext cx="609600" cy="609600"/>
          </a:xfrm>
          <a:prstGeom prst="rect">
            <a:avLst/>
          </a:prstGeom>
          <a:noFill/>
        </p:spPr>
      </p:pic>
      <p:sp>
        <p:nvSpPr>
          <p:cNvPr id="72" name="Down Arrow 71"/>
          <p:cNvSpPr/>
          <p:nvPr/>
        </p:nvSpPr>
        <p:spPr bwMode="auto">
          <a:xfrm>
            <a:off x="3962400" y="4724400"/>
            <a:ext cx="457200" cy="30480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4343400" y="3591458"/>
            <a:ext cx="857250" cy="709959"/>
            <a:chOff x="4419600" y="4201058"/>
            <a:chExt cx="857250" cy="709959"/>
          </a:xfrm>
        </p:grpSpPr>
        <p:pic>
          <p:nvPicPr>
            <p:cNvPr id="50" name="Picture 49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59433" y="4201058"/>
              <a:ext cx="293568" cy="294742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4419600" y="4449352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MNC</a:t>
              </a:r>
            </a:p>
            <a:p>
              <a:pPr algn="ctr"/>
              <a:r>
                <a:rPr lang="en-US" sz="1200" b="1" dirty="0" smtClean="0"/>
                <a:t>Initiator</a:t>
              </a:r>
              <a:endParaRPr lang="en-US" sz="1200" b="1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010150" y="4244829"/>
            <a:ext cx="1085850" cy="773095"/>
            <a:chOff x="5010150" y="4810658"/>
            <a:chExt cx="1085850" cy="773095"/>
          </a:xfrm>
        </p:grpSpPr>
        <p:sp>
          <p:nvSpPr>
            <p:cNvPr id="55" name="TextBox 54"/>
            <p:cNvSpPr txBox="1"/>
            <p:nvPr/>
          </p:nvSpPr>
          <p:spPr>
            <a:xfrm>
              <a:off x="5010150" y="5122088"/>
              <a:ext cx="1085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MNC</a:t>
              </a:r>
            </a:p>
            <a:p>
              <a:pPr algn="ctr"/>
              <a:r>
                <a:rPr lang="en-US" sz="1200" b="1" dirty="0" smtClean="0"/>
                <a:t>Approver(s)</a:t>
              </a:r>
              <a:endParaRPr lang="en-US" sz="1200" b="1" dirty="0"/>
            </a:p>
          </p:txBody>
        </p:sp>
        <p:pic>
          <p:nvPicPr>
            <p:cNvPr id="57" name="Picture 56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81600" y="4886858"/>
              <a:ext cx="293568" cy="294742"/>
            </a:xfrm>
            <a:prstGeom prst="rect">
              <a:avLst/>
            </a:prstGeom>
            <a:noFill/>
          </p:spPr>
        </p:pic>
        <p:pic>
          <p:nvPicPr>
            <p:cNvPr id="74" name="Picture 73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636712" y="4810658"/>
              <a:ext cx="293568" cy="294742"/>
            </a:xfrm>
            <a:prstGeom prst="rect">
              <a:avLst/>
            </a:prstGeom>
            <a:noFill/>
          </p:spPr>
        </p:pic>
        <p:pic>
          <p:nvPicPr>
            <p:cNvPr id="61" name="Picture 60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410200" y="4838090"/>
              <a:ext cx="293568" cy="294742"/>
            </a:xfrm>
            <a:prstGeom prst="rect">
              <a:avLst/>
            </a:prstGeom>
            <a:noFill/>
          </p:spPr>
        </p:pic>
      </p:grpSp>
      <p:grpSp>
        <p:nvGrpSpPr>
          <p:cNvPr id="84" name="Group 83"/>
          <p:cNvGrpSpPr/>
          <p:nvPr/>
        </p:nvGrpSpPr>
        <p:grpSpPr>
          <a:xfrm>
            <a:off x="5638800" y="5050763"/>
            <a:ext cx="1085850" cy="740437"/>
            <a:chOff x="5715000" y="5257800"/>
            <a:chExt cx="1085850" cy="740437"/>
          </a:xfrm>
        </p:grpSpPr>
        <p:sp>
          <p:nvSpPr>
            <p:cNvPr id="78" name="TextBox 77"/>
            <p:cNvSpPr txBox="1"/>
            <p:nvPr/>
          </p:nvSpPr>
          <p:spPr>
            <a:xfrm>
              <a:off x="5715000" y="5536572"/>
              <a:ext cx="1085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MRB Reviewer(s)</a:t>
              </a:r>
              <a:endParaRPr lang="en-US" sz="1200" b="1" dirty="0"/>
            </a:p>
          </p:txBody>
        </p:sp>
        <p:pic>
          <p:nvPicPr>
            <p:cNvPr id="79" name="Picture 78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886450" y="5320937"/>
              <a:ext cx="293568" cy="294742"/>
            </a:xfrm>
            <a:prstGeom prst="rect">
              <a:avLst/>
            </a:prstGeom>
            <a:noFill/>
          </p:spPr>
        </p:pic>
        <p:pic>
          <p:nvPicPr>
            <p:cNvPr id="80" name="Picture 79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341562" y="5257800"/>
              <a:ext cx="293568" cy="294742"/>
            </a:xfrm>
            <a:prstGeom prst="rect">
              <a:avLst/>
            </a:prstGeom>
            <a:noFill/>
          </p:spPr>
        </p:pic>
        <p:pic>
          <p:nvPicPr>
            <p:cNvPr id="81" name="Picture 80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115050" y="5285232"/>
              <a:ext cx="293568" cy="294742"/>
            </a:xfrm>
            <a:prstGeom prst="rect">
              <a:avLst/>
            </a:prstGeom>
            <a:noFill/>
          </p:spPr>
        </p:pic>
      </p:grpSp>
      <p:pic>
        <p:nvPicPr>
          <p:cNvPr id="51201" name="Picture 1" descr="C:\Documents and Settings\bonnie.welch\Local Settings\Temporary Internet Files\Content.IE5\9YJUGEMW\MC900014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038600"/>
            <a:ext cx="460326" cy="304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8" name="Picture 1" descr="C:\Documents and Settings\bonnie.welch\Local Settings\Temporary Internet Files\Content.IE5\9YJUGEMW\MC900014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800600"/>
            <a:ext cx="460326" cy="3048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2" name="Group 41"/>
          <p:cNvGrpSpPr/>
          <p:nvPr/>
        </p:nvGrpSpPr>
        <p:grpSpPr>
          <a:xfrm>
            <a:off x="914400" y="1171575"/>
            <a:ext cx="3429000" cy="762000"/>
            <a:chOff x="838200" y="1878156"/>
            <a:chExt cx="3429000" cy="1316182"/>
          </a:xfrm>
        </p:grpSpPr>
        <p:sp>
          <p:nvSpPr>
            <p:cNvPr id="49" name="Rounded Rectangle 9"/>
            <p:cNvSpPr>
              <a:spLocks noChangeArrowheads="1"/>
            </p:cNvSpPr>
            <p:nvPr/>
          </p:nvSpPr>
          <p:spPr bwMode="auto">
            <a:xfrm>
              <a:off x="838200" y="1878156"/>
              <a:ext cx="3429000" cy="131618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/>
            <a:lstStyle/>
            <a:p>
              <a:pPr marL="231775" indent="-231775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Step 1</a:t>
              </a:r>
            </a:p>
          </p:txBody>
        </p:sp>
        <p:sp>
          <p:nvSpPr>
            <p:cNvPr id="52" name="Rounded Rectangle 5"/>
            <p:cNvSpPr>
              <a:spLocks noChangeArrowheads="1"/>
            </p:cNvSpPr>
            <p:nvPr/>
          </p:nvSpPr>
          <p:spPr bwMode="auto">
            <a:xfrm>
              <a:off x="990600" y="2585950"/>
              <a:ext cx="3187700" cy="497019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 anchor="ctr"/>
            <a:lstStyle/>
            <a:p>
              <a:pPr marL="231775" indent="-231775" algn="ctr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sz="2400" b="1" dirty="0" smtClean="0"/>
                <a:t>Non-Conformance</a:t>
              </a:r>
              <a:endParaRPr lang="en-US" sz="2400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34142" y="1943103"/>
            <a:ext cx="1584334" cy="1220788"/>
            <a:chOff x="-3032134" y="2136776"/>
            <a:chExt cx="1584334" cy="1220788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032134" y="2136776"/>
              <a:ext cx="1584334" cy="122078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-2590800" y="2593976"/>
              <a:ext cx="914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PNCs</a:t>
              </a:r>
              <a:endParaRPr lang="en-US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645194" y="1953987"/>
            <a:ext cx="1649219" cy="1206297"/>
            <a:chOff x="2645194" y="1953987"/>
            <a:chExt cx="1649219" cy="1206297"/>
          </a:xfrm>
        </p:grpSpPr>
        <p:pic>
          <p:nvPicPr>
            <p:cNvPr id="59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45194" y="1953987"/>
              <a:ext cx="1649219" cy="120629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60" name="TextBox 59"/>
            <p:cNvSpPr txBox="1"/>
            <p:nvPr/>
          </p:nvSpPr>
          <p:spPr>
            <a:xfrm>
              <a:off x="3026194" y="238228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MNCs</a:t>
              </a:r>
              <a:endParaRPr lang="en-US" b="1" dirty="0"/>
            </a:p>
          </p:txBody>
        </p:sp>
      </p:grpSp>
      <p:sp>
        <p:nvSpPr>
          <p:cNvPr id="44" name="Rounded Rectangle 43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3 -1.11111E-6 L 0.27483 0.06667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2 -0.01111 L 0.27482 0.06667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39" grpId="0" animBg="1"/>
      <p:bldP spid="40" grpId="0" animBg="1"/>
      <p:bldP spid="41" grpId="0" animBg="1"/>
      <p:bldP spid="7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ounded Rectangle 5"/>
          <p:cNvSpPr>
            <a:spLocks noChangeArrowheads="1"/>
          </p:cNvSpPr>
          <p:nvPr/>
        </p:nvSpPr>
        <p:spPr bwMode="auto">
          <a:xfrm>
            <a:off x="1981200" y="2819400"/>
            <a:ext cx="5715000" cy="3200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/>
          <a:lstStyle/>
          <a:p>
            <a:pPr marL="231775" indent="-231775" algn="ctr">
              <a:spcBef>
                <a:spcPct val="35000"/>
              </a:spcBef>
              <a:buClr>
                <a:srgbClr val="FF140A"/>
              </a:buClr>
              <a:buFont typeface="Wingdings" pitchFamily="2" charset="2"/>
              <a:buNone/>
            </a:pPr>
            <a:endParaRPr lang="en-US" sz="2400" b="1" dirty="0"/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2057400" y="4793547"/>
            <a:ext cx="1371600" cy="369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mtClean="0"/>
              <a:t>Waiver*</a:t>
            </a:r>
            <a:endParaRPr lang="en-US" dirty="0"/>
          </a:p>
        </p:txBody>
      </p:sp>
      <p:sp>
        <p:nvSpPr>
          <p:cNvPr id="245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EC27A-46E4-4F3A-8806-FB0855048263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4705350" y="4812105"/>
            <a:ext cx="16764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MRB Review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MNC with Waiver Flow</a:t>
            </a:r>
            <a:endParaRPr lang="en-US" b="1" dirty="0"/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2667000" y="3418942"/>
            <a:ext cx="16764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Initiate MNC</a:t>
            </a:r>
            <a:endParaRPr lang="en-US" dirty="0"/>
          </a:p>
        </p:txBody>
      </p:sp>
      <p:sp>
        <p:nvSpPr>
          <p:cNvPr id="40" name="TextBox 10"/>
          <p:cNvSpPr txBox="1">
            <a:spLocks noChangeArrowheads="1"/>
          </p:cNvSpPr>
          <p:nvPr/>
        </p:nvSpPr>
        <p:spPr bwMode="auto">
          <a:xfrm>
            <a:off x="3276600" y="4103218"/>
            <a:ext cx="16764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Validate MNC</a:t>
            </a:r>
            <a:endParaRPr lang="en-US" dirty="0"/>
          </a:p>
        </p:txBody>
      </p:sp>
      <p:sp>
        <p:nvSpPr>
          <p:cNvPr id="41" name="Down Arrow 40"/>
          <p:cNvSpPr/>
          <p:nvPr/>
        </p:nvSpPr>
        <p:spPr bwMode="auto">
          <a:xfrm>
            <a:off x="3276600" y="3789058"/>
            <a:ext cx="457200" cy="30480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3" name="Picture 14" descr="C:\Users\hw738\AppData\Local\Microsoft\Windows\Temporary Internet Files\Content.IE5\17J0CCU1\MC90044215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247742"/>
            <a:ext cx="609600" cy="609600"/>
          </a:xfrm>
          <a:prstGeom prst="rect">
            <a:avLst/>
          </a:prstGeom>
          <a:noFill/>
        </p:spPr>
      </p:pic>
      <p:sp>
        <p:nvSpPr>
          <p:cNvPr id="72" name="Down Arrow 71"/>
          <p:cNvSpPr/>
          <p:nvPr/>
        </p:nvSpPr>
        <p:spPr bwMode="auto">
          <a:xfrm rot="2515171">
            <a:off x="3272030" y="4477711"/>
            <a:ext cx="457200" cy="389567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oup 82"/>
          <p:cNvGrpSpPr/>
          <p:nvPr/>
        </p:nvGrpSpPr>
        <p:grpSpPr>
          <a:xfrm>
            <a:off x="4267200" y="3352800"/>
            <a:ext cx="857250" cy="709959"/>
            <a:chOff x="4419600" y="4201058"/>
            <a:chExt cx="857250" cy="709959"/>
          </a:xfrm>
        </p:grpSpPr>
        <p:pic>
          <p:nvPicPr>
            <p:cNvPr id="50" name="Picture 49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59433" y="4201058"/>
              <a:ext cx="293568" cy="294742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4419600" y="4449352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MNC</a:t>
              </a:r>
            </a:p>
            <a:p>
              <a:pPr algn="ctr"/>
              <a:r>
                <a:rPr lang="en-US" sz="1200" b="1" dirty="0" smtClean="0"/>
                <a:t>Initiator</a:t>
              </a:r>
              <a:endParaRPr lang="en-US" sz="1200" b="1" dirty="0"/>
            </a:p>
          </p:txBody>
        </p:sp>
      </p:grpSp>
      <p:grpSp>
        <p:nvGrpSpPr>
          <p:cNvPr id="3" name="Group 74"/>
          <p:cNvGrpSpPr/>
          <p:nvPr/>
        </p:nvGrpSpPr>
        <p:grpSpPr>
          <a:xfrm>
            <a:off x="4933950" y="4006171"/>
            <a:ext cx="1085850" cy="784371"/>
            <a:chOff x="5010150" y="4810658"/>
            <a:chExt cx="1085850" cy="784371"/>
          </a:xfrm>
        </p:grpSpPr>
        <p:sp>
          <p:nvSpPr>
            <p:cNvPr id="55" name="TextBox 54"/>
            <p:cNvSpPr txBox="1"/>
            <p:nvPr/>
          </p:nvSpPr>
          <p:spPr>
            <a:xfrm>
              <a:off x="5010150" y="5133364"/>
              <a:ext cx="1085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MNC</a:t>
              </a:r>
            </a:p>
            <a:p>
              <a:pPr algn="ctr"/>
              <a:r>
                <a:rPr lang="en-US" sz="1200" b="1" dirty="0" smtClean="0"/>
                <a:t>Approver(s)</a:t>
              </a:r>
              <a:endParaRPr lang="en-US" sz="1200" b="1" dirty="0"/>
            </a:p>
          </p:txBody>
        </p:sp>
        <p:pic>
          <p:nvPicPr>
            <p:cNvPr id="57" name="Picture 56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81600" y="4886858"/>
              <a:ext cx="293568" cy="294742"/>
            </a:xfrm>
            <a:prstGeom prst="rect">
              <a:avLst/>
            </a:prstGeom>
            <a:noFill/>
          </p:spPr>
        </p:pic>
        <p:pic>
          <p:nvPicPr>
            <p:cNvPr id="74" name="Picture 73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636712" y="4810658"/>
              <a:ext cx="293568" cy="294742"/>
            </a:xfrm>
            <a:prstGeom prst="rect">
              <a:avLst/>
            </a:prstGeom>
            <a:noFill/>
          </p:spPr>
        </p:pic>
        <p:pic>
          <p:nvPicPr>
            <p:cNvPr id="61" name="Picture 60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410200" y="4838090"/>
              <a:ext cx="293568" cy="294742"/>
            </a:xfrm>
            <a:prstGeom prst="rect">
              <a:avLst/>
            </a:prstGeom>
            <a:noFill/>
          </p:spPr>
        </p:pic>
      </p:grpSp>
      <p:grpSp>
        <p:nvGrpSpPr>
          <p:cNvPr id="4" name="Group 83"/>
          <p:cNvGrpSpPr/>
          <p:nvPr/>
        </p:nvGrpSpPr>
        <p:grpSpPr>
          <a:xfrm>
            <a:off x="6305550" y="4659705"/>
            <a:ext cx="1085850" cy="740437"/>
            <a:chOff x="5715000" y="5257800"/>
            <a:chExt cx="1085850" cy="740437"/>
          </a:xfrm>
        </p:grpSpPr>
        <p:sp>
          <p:nvSpPr>
            <p:cNvPr id="78" name="TextBox 77"/>
            <p:cNvSpPr txBox="1"/>
            <p:nvPr/>
          </p:nvSpPr>
          <p:spPr>
            <a:xfrm>
              <a:off x="5715000" y="5536572"/>
              <a:ext cx="1085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MRB Reviewer(s)</a:t>
              </a:r>
              <a:endParaRPr lang="en-US" sz="1200" b="1" dirty="0"/>
            </a:p>
          </p:txBody>
        </p:sp>
        <p:pic>
          <p:nvPicPr>
            <p:cNvPr id="79" name="Picture 78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886450" y="5320937"/>
              <a:ext cx="293568" cy="294742"/>
            </a:xfrm>
            <a:prstGeom prst="rect">
              <a:avLst/>
            </a:prstGeom>
            <a:noFill/>
          </p:spPr>
        </p:pic>
        <p:pic>
          <p:nvPicPr>
            <p:cNvPr id="80" name="Picture 79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341562" y="5257800"/>
              <a:ext cx="293568" cy="294742"/>
            </a:xfrm>
            <a:prstGeom prst="rect">
              <a:avLst/>
            </a:prstGeom>
            <a:noFill/>
          </p:spPr>
        </p:pic>
        <p:pic>
          <p:nvPicPr>
            <p:cNvPr id="81" name="Picture 80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115050" y="5285232"/>
              <a:ext cx="293568" cy="294742"/>
            </a:xfrm>
            <a:prstGeom prst="rect">
              <a:avLst/>
            </a:prstGeom>
            <a:noFill/>
          </p:spPr>
        </p:pic>
      </p:grpSp>
      <p:grpSp>
        <p:nvGrpSpPr>
          <p:cNvPr id="45" name="Group 83"/>
          <p:cNvGrpSpPr/>
          <p:nvPr/>
        </p:nvGrpSpPr>
        <p:grpSpPr>
          <a:xfrm>
            <a:off x="3352800" y="4714342"/>
            <a:ext cx="1143000" cy="667242"/>
            <a:chOff x="5715000" y="5330995"/>
            <a:chExt cx="1371600" cy="667242"/>
          </a:xfrm>
        </p:grpSpPr>
        <p:sp>
          <p:nvSpPr>
            <p:cNvPr id="46" name="TextBox 45"/>
            <p:cNvSpPr txBox="1"/>
            <p:nvPr/>
          </p:nvSpPr>
          <p:spPr>
            <a:xfrm>
              <a:off x="5715000" y="5536572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Waiver  Approver(s)</a:t>
              </a:r>
              <a:endParaRPr lang="en-US" sz="1200" b="1" dirty="0"/>
            </a:p>
          </p:txBody>
        </p:sp>
        <p:pic>
          <p:nvPicPr>
            <p:cNvPr id="47" name="Picture 46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44392" y="5330995"/>
              <a:ext cx="293568" cy="294742"/>
            </a:xfrm>
            <a:prstGeom prst="rect">
              <a:avLst/>
            </a:prstGeom>
            <a:noFill/>
          </p:spPr>
        </p:pic>
      </p:grpSp>
      <p:pic>
        <p:nvPicPr>
          <p:cNvPr id="54" name="Picture 1" descr="C:\Documents and Settings\bonnie.welch\Local Settings\Temporary Internet Files\Content.IE5\9YJUGEMW\MC900014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85742"/>
            <a:ext cx="460326" cy="304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3" name="Down Arrow 52"/>
          <p:cNvSpPr/>
          <p:nvPr/>
        </p:nvSpPr>
        <p:spPr bwMode="auto">
          <a:xfrm rot="20066738">
            <a:off x="4434139" y="4473818"/>
            <a:ext cx="457200" cy="389567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8" name="Picture 1" descr="C:\Documents and Settings\bonnie.welch\Local Settings\Temporary Internet Files\Content.IE5\9YJUGEMW\MC900014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485742"/>
            <a:ext cx="460326" cy="304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2" name="Flowchart: Document 61"/>
          <p:cNvSpPr/>
          <p:nvPr/>
        </p:nvSpPr>
        <p:spPr bwMode="auto">
          <a:xfrm>
            <a:off x="762000" y="5562600"/>
            <a:ext cx="3200400" cy="762000"/>
          </a:xfrm>
          <a:prstGeom prst="flowChartDocumen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231775" marR="0" indent="-231775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r>
              <a:rPr lang="en-US" sz="1400" smtClean="0"/>
              <a:t>*</a:t>
            </a:r>
            <a:r>
              <a:rPr lang="en-US" sz="1200" smtClean="0"/>
              <a:t>With Waivers, a second level of approval</a:t>
            </a:r>
          </a:p>
          <a:p>
            <a:pPr marL="231775" marR="0" indent="-231775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is optional.</a:t>
            </a:r>
            <a:endParaRPr kumimoji="0" lang="en-US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914400" y="1171575"/>
            <a:ext cx="3429000" cy="762000"/>
            <a:chOff x="838200" y="1878156"/>
            <a:chExt cx="3429000" cy="1316182"/>
          </a:xfrm>
        </p:grpSpPr>
        <p:sp>
          <p:nvSpPr>
            <p:cNvPr id="64" name="Rounded Rectangle 9"/>
            <p:cNvSpPr>
              <a:spLocks noChangeArrowheads="1"/>
            </p:cNvSpPr>
            <p:nvPr/>
          </p:nvSpPr>
          <p:spPr bwMode="auto">
            <a:xfrm>
              <a:off x="838200" y="1878156"/>
              <a:ext cx="3429000" cy="131618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/>
            <a:lstStyle/>
            <a:p>
              <a:pPr marL="231775" indent="-231775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Step 1</a:t>
              </a:r>
            </a:p>
          </p:txBody>
        </p:sp>
        <p:sp>
          <p:nvSpPr>
            <p:cNvPr id="65" name="Rounded Rectangle 5"/>
            <p:cNvSpPr>
              <a:spLocks noChangeArrowheads="1"/>
            </p:cNvSpPr>
            <p:nvPr/>
          </p:nvSpPr>
          <p:spPr bwMode="auto">
            <a:xfrm>
              <a:off x="990600" y="2585950"/>
              <a:ext cx="3187700" cy="497019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 anchor="ctr"/>
            <a:lstStyle/>
            <a:p>
              <a:pPr marL="231775" indent="-231775" algn="ctr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sz="2400" b="1" dirty="0" smtClean="0"/>
                <a:t>Non-Conformance</a:t>
              </a:r>
              <a:endParaRPr lang="en-US" sz="2400" b="1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645194" y="1953987"/>
            <a:ext cx="1649219" cy="1206297"/>
            <a:chOff x="1066800" y="685800"/>
            <a:chExt cx="1649219" cy="1206297"/>
          </a:xfrm>
        </p:grpSpPr>
        <p:pic>
          <p:nvPicPr>
            <p:cNvPr id="67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800" y="685800"/>
              <a:ext cx="1649219" cy="120629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68" name="TextBox 67"/>
            <p:cNvSpPr txBox="1"/>
            <p:nvPr/>
          </p:nvSpPr>
          <p:spPr>
            <a:xfrm>
              <a:off x="1447800" y="10668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MNCs</a:t>
              </a:r>
              <a:endParaRPr lang="en-US" b="1" dirty="0"/>
            </a:p>
          </p:txBody>
        </p:sp>
      </p:grpSp>
      <p:sp>
        <p:nvSpPr>
          <p:cNvPr id="43" name="Rounded Rectangle 42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29982 0.0555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2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3 0.02199 L 0.07466 0.1219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5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4586" grpId="0" animBg="1"/>
      <p:bldP spid="72" grpId="0" animBg="1"/>
      <p:bldP spid="53" grpId="0" animBg="1"/>
      <p:bldP spid="6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ounded Rectangle 5"/>
          <p:cNvSpPr>
            <a:spLocks noChangeArrowheads="1"/>
          </p:cNvSpPr>
          <p:nvPr/>
        </p:nvSpPr>
        <p:spPr bwMode="auto">
          <a:xfrm>
            <a:off x="1981200" y="2743200"/>
            <a:ext cx="5715000" cy="3200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/>
          <a:lstStyle/>
          <a:p>
            <a:pPr marL="231775" indent="-231775" algn="ctr">
              <a:spcBef>
                <a:spcPct val="35000"/>
              </a:spcBef>
              <a:buClr>
                <a:srgbClr val="FF140A"/>
              </a:buClr>
              <a:buFont typeface="Wingdings" pitchFamily="2" charset="2"/>
              <a:buNone/>
            </a:pPr>
            <a:endParaRPr lang="en-US" sz="2400" b="1" dirty="0"/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2133600" y="4879806"/>
            <a:ext cx="1371600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Supplier Response</a:t>
            </a:r>
            <a:endParaRPr lang="en-US" dirty="0"/>
          </a:p>
        </p:txBody>
      </p:sp>
      <p:sp>
        <p:nvSpPr>
          <p:cNvPr id="245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EC27A-46E4-4F3A-8806-FB0855048263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4781550" y="4898363"/>
            <a:ext cx="16764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MRB Review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Supplier MNC Flow</a:t>
            </a:r>
            <a:endParaRPr lang="en-US" b="1" dirty="0"/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2667000" y="3418942"/>
            <a:ext cx="16764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Initiate MNC</a:t>
            </a:r>
            <a:endParaRPr lang="en-US" dirty="0"/>
          </a:p>
        </p:txBody>
      </p:sp>
      <p:sp>
        <p:nvSpPr>
          <p:cNvPr id="40" name="TextBox 10"/>
          <p:cNvSpPr txBox="1">
            <a:spLocks noChangeArrowheads="1"/>
          </p:cNvSpPr>
          <p:nvPr/>
        </p:nvSpPr>
        <p:spPr bwMode="auto">
          <a:xfrm>
            <a:off x="3352800" y="4113276"/>
            <a:ext cx="16764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Validate MNC</a:t>
            </a:r>
            <a:endParaRPr lang="en-US" dirty="0"/>
          </a:p>
        </p:txBody>
      </p:sp>
      <p:sp>
        <p:nvSpPr>
          <p:cNvPr id="41" name="Down Arrow 40"/>
          <p:cNvSpPr/>
          <p:nvPr/>
        </p:nvSpPr>
        <p:spPr bwMode="auto">
          <a:xfrm>
            <a:off x="3352800" y="3793671"/>
            <a:ext cx="457200" cy="30480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3" name="Picture 14" descr="C:\Users\hw738\AppData\Local\Microsoft\Windows\Temporary Internet Files\Content.IE5\17J0CCU1\MC90044215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334000"/>
            <a:ext cx="609600" cy="609600"/>
          </a:xfrm>
          <a:prstGeom prst="rect">
            <a:avLst/>
          </a:prstGeom>
          <a:noFill/>
        </p:spPr>
      </p:pic>
      <p:sp>
        <p:nvSpPr>
          <p:cNvPr id="72" name="Down Arrow 71"/>
          <p:cNvSpPr/>
          <p:nvPr/>
        </p:nvSpPr>
        <p:spPr bwMode="auto">
          <a:xfrm rot="2515171">
            <a:off x="3319202" y="4489819"/>
            <a:ext cx="457200" cy="389567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oup 82"/>
          <p:cNvGrpSpPr/>
          <p:nvPr/>
        </p:nvGrpSpPr>
        <p:grpSpPr>
          <a:xfrm>
            <a:off x="4267200" y="3352800"/>
            <a:ext cx="857250" cy="709959"/>
            <a:chOff x="4419600" y="4201058"/>
            <a:chExt cx="857250" cy="709959"/>
          </a:xfrm>
        </p:grpSpPr>
        <p:pic>
          <p:nvPicPr>
            <p:cNvPr id="50" name="Picture 49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59433" y="4201058"/>
              <a:ext cx="293568" cy="294742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4419600" y="4449352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MNC</a:t>
              </a:r>
            </a:p>
            <a:p>
              <a:pPr algn="ctr"/>
              <a:r>
                <a:rPr lang="en-US" sz="1200" b="1" dirty="0" smtClean="0"/>
                <a:t>Initiator</a:t>
              </a:r>
              <a:endParaRPr lang="en-US" sz="1200" b="1" dirty="0"/>
            </a:p>
          </p:txBody>
        </p:sp>
      </p:grpSp>
      <p:grpSp>
        <p:nvGrpSpPr>
          <p:cNvPr id="3" name="Group 74"/>
          <p:cNvGrpSpPr/>
          <p:nvPr/>
        </p:nvGrpSpPr>
        <p:grpSpPr>
          <a:xfrm>
            <a:off x="5010150" y="4016229"/>
            <a:ext cx="1085850" cy="784371"/>
            <a:chOff x="5010150" y="4810658"/>
            <a:chExt cx="1085850" cy="784371"/>
          </a:xfrm>
        </p:grpSpPr>
        <p:sp>
          <p:nvSpPr>
            <p:cNvPr id="55" name="TextBox 54"/>
            <p:cNvSpPr txBox="1"/>
            <p:nvPr/>
          </p:nvSpPr>
          <p:spPr>
            <a:xfrm>
              <a:off x="5010150" y="5133364"/>
              <a:ext cx="1085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MNC</a:t>
              </a:r>
            </a:p>
            <a:p>
              <a:pPr algn="ctr"/>
              <a:r>
                <a:rPr lang="en-US" sz="1200" b="1" dirty="0" smtClean="0"/>
                <a:t>Approver(s)</a:t>
              </a:r>
              <a:endParaRPr lang="en-US" sz="1200" b="1" dirty="0"/>
            </a:p>
          </p:txBody>
        </p:sp>
        <p:pic>
          <p:nvPicPr>
            <p:cNvPr id="57" name="Picture 56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81600" y="4886858"/>
              <a:ext cx="293568" cy="294742"/>
            </a:xfrm>
            <a:prstGeom prst="rect">
              <a:avLst/>
            </a:prstGeom>
            <a:noFill/>
          </p:spPr>
        </p:pic>
        <p:pic>
          <p:nvPicPr>
            <p:cNvPr id="74" name="Picture 73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636712" y="4810658"/>
              <a:ext cx="293568" cy="294742"/>
            </a:xfrm>
            <a:prstGeom prst="rect">
              <a:avLst/>
            </a:prstGeom>
            <a:noFill/>
          </p:spPr>
        </p:pic>
        <p:pic>
          <p:nvPicPr>
            <p:cNvPr id="61" name="Picture 60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410200" y="4838090"/>
              <a:ext cx="293568" cy="294742"/>
            </a:xfrm>
            <a:prstGeom prst="rect">
              <a:avLst/>
            </a:prstGeom>
            <a:noFill/>
          </p:spPr>
        </p:pic>
      </p:grpSp>
      <p:grpSp>
        <p:nvGrpSpPr>
          <p:cNvPr id="4" name="Group 83"/>
          <p:cNvGrpSpPr/>
          <p:nvPr/>
        </p:nvGrpSpPr>
        <p:grpSpPr>
          <a:xfrm>
            <a:off x="6324600" y="4822163"/>
            <a:ext cx="1085850" cy="740437"/>
            <a:chOff x="5715000" y="5257800"/>
            <a:chExt cx="1085850" cy="740437"/>
          </a:xfrm>
        </p:grpSpPr>
        <p:sp>
          <p:nvSpPr>
            <p:cNvPr id="78" name="TextBox 77"/>
            <p:cNvSpPr txBox="1"/>
            <p:nvPr/>
          </p:nvSpPr>
          <p:spPr>
            <a:xfrm>
              <a:off x="5715000" y="5536572"/>
              <a:ext cx="1085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MRB Reviewer(s)</a:t>
              </a:r>
              <a:endParaRPr lang="en-US" sz="1200" b="1" dirty="0"/>
            </a:p>
          </p:txBody>
        </p:sp>
        <p:pic>
          <p:nvPicPr>
            <p:cNvPr id="79" name="Picture 78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886450" y="5320937"/>
              <a:ext cx="293568" cy="294742"/>
            </a:xfrm>
            <a:prstGeom prst="rect">
              <a:avLst/>
            </a:prstGeom>
            <a:noFill/>
          </p:spPr>
        </p:pic>
        <p:pic>
          <p:nvPicPr>
            <p:cNvPr id="80" name="Picture 79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341562" y="5257800"/>
              <a:ext cx="293568" cy="294742"/>
            </a:xfrm>
            <a:prstGeom prst="rect">
              <a:avLst/>
            </a:prstGeom>
            <a:noFill/>
          </p:spPr>
        </p:pic>
        <p:pic>
          <p:nvPicPr>
            <p:cNvPr id="81" name="Picture 80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115050" y="5285232"/>
              <a:ext cx="293568" cy="294742"/>
            </a:xfrm>
            <a:prstGeom prst="rect">
              <a:avLst/>
            </a:prstGeom>
            <a:noFill/>
          </p:spPr>
        </p:pic>
      </p:grpSp>
      <p:grpSp>
        <p:nvGrpSpPr>
          <p:cNvPr id="5" name="Group 83"/>
          <p:cNvGrpSpPr/>
          <p:nvPr/>
        </p:nvGrpSpPr>
        <p:grpSpPr>
          <a:xfrm>
            <a:off x="3429000" y="4895358"/>
            <a:ext cx="1143000" cy="667242"/>
            <a:chOff x="5715000" y="5330995"/>
            <a:chExt cx="1371600" cy="667242"/>
          </a:xfrm>
        </p:grpSpPr>
        <p:sp>
          <p:nvSpPr>
            <p:cNvPr id="46" name="TextBox 45"/>
            <p:cNvSpPr txBox="1"/>
            <p:nvPr/>
          </p:nvSpPr>
          <p:spPr>
            <a:xfrm>
              <a:off x="5715000" y="5536572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Supplier Contact(s)</a:t>
              </a:r>
              <a:endParaRPr lang="en-US" sz="1200" b="1" dirty="0"/>
            </a:p>
          </p:txBody>
        </p:sp>
        <p:pic>
          <p:nvPicPr>
            <p:cNvPr id="47" name="Picture 46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44392" y="5330995"/>
              <a:ext cx="293568" cy="294742"/>
            </a:xfrm>
            <a:prstGeom prst="rect">
              <a:avLst/>
            </a:prstGeom>
            <a:noFill/>
          </p:spPr>
        </p:pic>
      </p:grpSp>
      <p:pic>
        <p:nvPicPr>
          <p:cNvPr id="54" name="Picture 1" descr="C:\Documents and Settings\bonnie.welch\Local Settings\Temporary Internet Files\Content.IE5\9YJUGEMW\MC900014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724400"/>
            <a:ext cx="460326" cy="304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3" name="Down Arrow 52"/>
          <p:cNvSpPr/>
          <p:nvPr/>
        </p:nvSpPr>
        <p:spPr bwMode="auto">
          <a:xfrm rot="20066738">
            <a:off x="4510339" y="4498390"/>
            <a:ext cx="457200" cy="389567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8" name="Picture 1" descr="C:\Documents and Settings\bonnie.welch\Local Settings\Temporary Internet Files\Content.IE5\9YJUGEMW\MC900014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722221"/>
            <a:ext cx="460326" cy="3048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3" name="Group 42"/>
          <p:cNvGrpSpPr/>
          <p:nvPr/>
        </p:nvGrpSpPr>
        <p:grpSpPr>
          <a:xfrm>
            <a:off x="914400" y="1171575"/>
            <a:ext cx="3429000" cy="762000"/>
            <a:chOff x="838200" y="1878156"/>
            <a:chExt cx="3429000" cy="1316182"/>
          </a:xfrm>
        </p:grpSpPr>
        <p:sp>
          <p:nvSpPr>
            <p:cNvPr id="45" name="Rounded Rectangle 9"/>
            <p:cNvSpPr>
              <a:spLocks noChangeArrowheads="1"/>
            </p:cNvSpPr>
            <p:nvPr/>
          </p:nvSpPr>
          <p:spPr bwMode="auto">
            <a:xfrm>
              <a:off x="838200" y="1878156"/>
              <a:ext cx="3429000" cy="131618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/>
            <a:lstStyle/>
            <a:p>
              <a:pPr marL="231775" indent="-231775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Step 1</a:t>
              </a:r>
            </a:p>
          </p:txBody>
        </p:sp>
        <p:sp>
          <p:nvSpPr>
            <p:cNvPr id="56" name="Rounded Rectangle 5"/>
            <p:cNvSpPr>
              <a:spLocks noChangeArrowheads="1"/>
            </p:cNvSpPr>
            <p:nvPr/>
          </p:nvSpPr>
          <p:spPr bwMode="auto">
            <a:xfrm>
              <a:off x="990600" y="2585950"/>
              <a:ext cx="3187700" cy="497019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 anchor="ctr"/>
            <a:lstStyle/>
            <a:p>
              <a:pPr marL="231775" indent="-231775" algn="ctr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sz="2400" b="1" dirty="0" smtClean="0"/>
                <a:t>Non-Conformance</a:t>
              </a:r>
              <a:endParaRPr lang="en-US" sz="2400" b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645194" y="1953987"/>
            <a:ext cx="1649219" cy="1206297"/>
            <a:chOff x="1066800" y="685800"/>
            <a:chExt cx="1649219" cy="1206297"/>
          </a:xfrm>
        </p:grpSpPr>
        <p:pic>
          <p:nvPicPr>
            <p:cNvPr id="64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800" y="685800"/>
              <a:ext cx="1649219" cy="120629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65" name="TextBox 64"/>
            <p:cNvSpPr txBox="1"/>
            <p:nvPr/>
          </p:nvSpPr>
          <p:spPr>
            <a:xfrm>
              <a:off x="1447800" y="10668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MNCs</a:t>
              </a:r>
              <a:endParaRPr lang="en-US" b="1" dirty="0"/>
            </a:p>
          </p:txBody>
        </p:sp>
      </p:grpSp>
      <p:sp>
        <p:nvSpPr>
          <p:cNvPr id="49" name="Rounded Rectangle 48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29149 0.0446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2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0665 0.1222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6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4586" grpId="0" animBg="1"/>
      <p:bldP spid="72" grpId="0" animBg="1"/>
      <p:bldP spid="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5"/>
          <p:cNvSpPr>
            <a:spLocks noChangeArrowheads="1"/>
          </p:cNvSpPr>
          <p:nvPr/>
        </p:nvSpPr>
        <p:spPr bwMode="auto">
          <a:xfrm>
            <a:off x="1676400" y="2971800"/>
            <a:ext cx="6629400" cy="3429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/>
          <a:lstStyle/>
          <a:p>
            <a:pPr marL="231775" indent="-231775" algn="ctr">
              <a:spcBef>
                <a:spcPct val="35000"/>
              </a:spcBef>
              <a:buClr>
                <a:srgbClr val="FF140A"/>
              </a:buClr>
              <a:buFont typeface="Wingdings" pitchFamily="2" charset="2"/>
              <a:buNone/>
            </a:pPr>
            <a:endParaRPr lang="en-US" sz="2400" b="1" dirty="0"/>
          </a:p>
        </p:txBody>
      </p:sp>
      <p:sp>
        <p:nvSpPr>
          <p:cNvPr id="103" name="Rounded Rectangle 9"/>
          <p:cNvSpPr>
            <a:spLocks noChangeArrowheads="1"/>
          </p:cNvSpPr>
          <p:nvPr/>
        </p:nvSpPr>
        <p:spPr bwMode="auto">
          <a:xfrm>
            <a:off x="1371600" y="3429000"/>
            <a:ext cx="23622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/>
          <a:lstStyle/>
          <a:p>
            <a:pPr marL="231775" indent="-231775">
              <a:spcBef>
                <a:spcPct val="35000"/>
              </a:spcBef>
              <a:buClr>
                <a:srgbClr val="FF140A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Step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Basic CAR Flow</a:t>
            </a:r>
            <a:endParaRPr lang="en-US" b="1" dirty="0" smtClean="0"/>
          </a:p>
        </p:txBody>
      </p:sp>
      <p:sp>
        <p:nvSpPr>
          <p:cNvPr id="204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645E76-3C61-47F3-8CA9-229F22E51037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66" name="Right Arrow 65"/>
          <p:cNvSpPr/>
          <p:nvPr/>
        </p:nvSpPr>
        <p:spPr bwMode="auto">
          <a:xfrm rot="2113517">
            <a:off x="4352772" y="1824959"/>
            <a:ext cx="849590" cy="53340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Optional</a:t>
            </a: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4343400" y="3821112"/>
            <a:ext cx="16764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Initiate CAR</a:t>
            </a:r>
            <a:endParaRPr lang="en-US" dirty="0"/>
          </a:p>
        </p:txBody>
      </p:sp>
      <p:sp>
        <p:nvSpPr>
          <p:cNvPr id="42" name="Down Arrow 41"/>
          <p:cNvSpPr/>
          <p:nvPr/>
        </p:nvSpPr>
        <p:spPr bwMode="auto">
          <a:xfrm rot="1800000">
            <a:off x="4160374" y="4208683"/>
            <a:ext cx="457200" cy="30480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5943600" y="4494590"/>
            <a:ext cx="1676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Long Term</a:t>
            </a:r>
            <a:endParaRPr lang="en-US" dirty="0"/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2753868" y="4494859"/>
            <a:ext cx="1676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Short Term</a:t>
            </a:r>
            <a:endParaRPr lang="en-US" dirty="0"/>
          </a:p>
        </p:txBody>
      </p:sp>
      <p:sp>
        <p:nvSpPr>
          <p:cNvPr id="53" name="TextBox 10"/>
          <p:cNvSpPr txBox="1">
            <a:spLocks noChangeArrowheads="1"/>
          </p:cNvSpPr>
          <p:nvPr/>
        </p:nvSpPr>
        <p:spPr bwMode="auto">
          <a:xfrm>
            <a:off x="2753868" y="5345668"/>
            <a:ext cx="1676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Approve</a:t>
            </a:r>
            <a:endParaRPr lang="en-US" dirty="0"/>
          </a:p>
        </p:txBody>
      </p:sp>
      <p:sp>
        <p:nvSpPr>
          <p:cNvPr id="55" name="Down Arrow 54"/>
          <p:cNvSpPr/>
          <p:nvPr/>
        </p:nvSpPr>
        <p:spPr bwMode="auto">
          <a:xfrm>
            <a:off x="3363468" y="4876800"/>
            <a:ext cx="457200" cy="45720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TextBox 10"/>
          <p:cNvSpPr txBox="1">
            <a:spLocks noChangeArrowheads="1"/>
          </p:cNvSpPr>
          <p:nvPr/>
        </p:nvSpPr>
        <p:spPr bwMode="auto">
          <a:xfrm>
            <a:off x="5943600" y="5363687"/>
            <a:ext cx="1676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Approve</a:t>
            </a:r>
            <a:endParaRPr lang="en-US" dirty="0"/>
          </a:p>
        </p:txBody>
      </p:sp>
      <p:sp>
        <p:nvSpPr>
          <p:cNvPr id="57" name="Down Arrow 56"/>
          <p:cNvSpPr/>
          <p:nvPr/>
        </p:nvSpPr>
        <p:spPr bwMode="auto">
          <a:xfrm>
            <a:off x="6553200" y="4876800"/>
            <a:ext cx="457200" cy="45720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2" name="Picture 14" descr="C:\Users\hw738\AppData\Local\Microsoft\Windows\Temporary Internet Files\Content.IE5\17J0CCU1\MC90044215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5791200"/>
            <a:ext cx="609600" cy="609600"/>
          </a:xfrm>
          <a:prstGeom prst="rect">
            <a:avLst/>
          </a:prstGeom>
          <a:noFill/>
        </p:spPr>
      </p:pic>
      <p:sp>
        <p:nvSpPr>
          <p:cNvPr id="63" name="Flowchart: Document 62"/>
          <p:cNvSpPr/>
          <p:nvPr/>
        </p:nvSpPr>
        <p:spPr bwMode="auto">
          <a:xfrm>
            <a:off x="1524000" y="3849189"/>
            <a:ext cx="1905000" cy="418011"/>
          </a:xfrm>
          <a:prstGeom prst="flowChartDocument">
            <a:avLst/>
          </a:prstGeom>
          <a:solidFill>
            <a:schemeClr val="bg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smtClean="0"/>
              <a:t>PNC or MNC</a:t>
            </a:r>
            <a:endParaRPr lang="en-US" sz="1200" b="1" dirty="0" smtClean="0"/>
          </a:p>
        </p:txBody>
      </p:sp>
      <p:grpSp>
        <p:nvGrpSpPr>
          <p:cNvPr id="64" name="Group 63"/>
          <p:cNvGrpSpPr/>
          <p:nvPr/>
        </p:nvGrpSpPr>
        <p:grpSpPr>
          <a:xfrm>
            <a:off x="6076950" y="3730794"/>
            <a:ext cx="857250" cy="709959"/>
            <a:chOff x="4419600" y="4201058"/>
            <a:chExt cx="857250" cy="709959"/>
          </a:xfrm>
        </p:grpSpPr>
        <p:pic>
          <p:nvPicPr>
            <p:cNvPr id="65" name="Picture 64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59433" y="4201058"/>
              <a:ext cx="293568" cy="294742"/>
            </a:xfrm>
            <a:prstGeom prst="rect">
              <a:avLst/>
            </a:prstGeom>
            <a:noFill/>
          </p:spPr>
        </p:pic>
        <p:sp>
          <p:nvSpPr>
            <p:cNvPr id="67" name="TextBox 66"/>
            <p:cNvSpPr txBox="1"/>
            <p:nvPr/>
          </p:nvSpPr>
          <p:spPr>
            <a:xfrm>
              <a:off x="4419600" y="4449352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CAR</a:t>
              </a:r>
            </a:p>
            <a:p>
              <a:pPr algn="ctr"/>
              <a:r>
                <a:rPr lang="en-US" sz="1200" b="1" dirty="0" smtClean="0"/>
                <a:t>Initiator</a:t>
              </a:r>
              <a:endParaRPr lang="en-US" sz="12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592139" y="4495800"/>
            <a:ext cx="1162050" cy="525293"/>
            <a:chOff x="4171950" y="4201058"/>
            <a:chExt cx="1162050" cy="525293"/>
          </a:xfrm>
        </p:grpSpPr>
        <p:pic>
          <p:nvPicPr>
            <p:cNvPr id="69" name="Picture 68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06191" y="4201058"/>
              <a:ext cx="293568" cy="294742"/>
            </a:xfrm>
            <a:prstGeom prst="rect">
              <a:avLst/>
            </a:prstGeom>
            <a:noFill/>
          </p:spPr>
        </p:pic>
        <p:sp>
          <p:nvSpPr>
            <p:cNvPr id="70" name="TextBox 69"/>
            <p:cNvSpPr txBox="1"/>
            <p:nvPr/>
          </p:nvSpPr>
          <p:spPr>
            <a:xfrm>
              <a:off x="4171950" y="4449352"/>
              <a:ext cx="1162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Respondent</a:t>
              </a:r>
              <a:endParaRPr lang="en-US" sz="1200" b="1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677864" y="5257800"/>
            <a:ext cx="990600" cy="709959"/>
            <a:chOff x="4252546" y="4201058"/>
            <a:chExt cx="1085850" cy="709959"/>
          </a:xfrm>
        </p:grpSpPr>
        <p:pic>
          <p:nvPicPr>
            <p:cNvPr id="72" name="Picture 71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48687" y="4201058"/>
              <a:ext cx="293568" cy="294742"/>
            </a:xfrm>
            <a:prstGeom prst="rect">
              <a:avLst/>
            </a:prstGeom>
            <a:noFill/>
          </p:spPr>
        </p:pic>
        <p:sp>
          <p:nvSpPr>
            <p:cNvPr id="73" name="TextBox 72"/>
            <p:cNvSpPr txBox="1"/>
            <p:nvPr/>
          </p:nvSpPr>
          <p:spPr>
            <a:xfrm>
              <a:off x="4252546" y="4449352"/>
              <a:ext cx="1085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CAR</a:t>
              </a:r>
            </a:p>
            <a:p>
              <a:pPr algn="ctr"/>
              <a:r>
                <a:rPr lang="en-US" sz="1200" b="1" dirty="0" smtClean="0"/>
                <a:t>Approver</a:t>
              </a:r>
              <a:endParaRPr lang="en-US" sz="1200" b="1" dirty="0"/>
            </a:p>
          </p:txBody>
        </p:sp>
      </p:grpSp>
      <p:sp>
        <p:nvSpPr>
          <p:cNvPr id="99" name="Striped Right Arrow 98"/>
          <p:cNvSpPr/>
          <p:nvPr/>
        </p:nvSpPr>
        <p:spPr bwMode="auto">
          <a:xfrm>
            <a:off x="3505200" y="3810000"/>
            <a:ext cx="533400" cy="3810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6" name="Picture 1" descr="C:\Documents and Settings\bonnie.welch\Local Settings\Temporary Internet Files\Content.IE5\9YJUGEMW\MC900014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267200"/>
            <a:ext cx="460326" cy="304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9" name="Picture 1" descr="C:\Documents and Settings\bonnie.welch\Local Settings\Temporary Internet Files\Content.IE5\9YJUGEMW\MC900014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1905" y="4953000"/>
            <a:ext cx="460326" cy="304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0" name="Picture 1" descr="C:\Documents and Settings\bonnie.welch\Local Settings\Temporary Internet Files\Content.IE5\9YJUGEMW\MC900014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637" y="4953000"/>
            <a:ext cx="460326" cy="3048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" name="Group 41"/>
          <p:cNvGrpSpPr/>
          <p:nvPr/>
        </p:nvGrpSpPr>
        <p:grpSpPr>
          <a:xfrm>
            <a:off x="5067300" y="2381250"/>
            <a:ext cx="3429000" cy="762000"/>
            <a:chOff x="4876800" y="1697182"/>
            <a:chExt cx="3429000" cy="1316182"/>
          </a:xfrm>
        </p:grpSpPr>
        <p:sp>
          <p:nvSpPr>
            <p:cNvPr id="43" name="Rounded Rectangle 9"/>
            <p:cNvSpPr>
              <a:spLocks noChangeArrowheads="1"/>
            </p:cNvSpPr>
            <p:nvPr/>
          </p:nvSpPr>
          <p:spPr bwMode="auto">
            <a:xfrm>
              <a:off x="4876800" y="1697182"/>
              <a:ext cx="3429000" cy="131618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/>
            <a:lstStyle/>
            <a:p>
              <a:pPr marL="231775" indent="-231775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Step </a:t>
              </a:r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Rounded Rectangle 5"/>
            <p:cNvSpPr>
              <a:spLocks noChangeArrowheads="1"/>
            </p:cNvSpPr>
            <p:nvPr/>
          </p:nvSpPr>
          <p:spPr bwMode="auto">
            <a:xfrm>
              <a:off x="5041900" y="2401179"/>
              <a:ext cx="3187700" cy="497019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 anchor="ctr"/>
            <a:lstStyle/>
            <a:p>
              <a:pPr marL="231775" indent="-231775" algn="ctr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sz="2400" b="1" dirty="0" smtClean="0"/>
                <a:t>Corrective Action</a:t>
              </a:r>
              <a:endParaRPr lang="en-US" sz="2400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953000" y="3137139"/>
            <a:ext cx="1966566" cy="1066800"/>
            <a:chOff x="1066800" y="3657600"/>
            <a:chExt cx="1966566" cy="1066800"/>
          </a:xfrm>
        </p:grpSpPr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800" y="3657600"/>
              <a:ext cx="1966566" cy="10668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1676400" y="4038600"/>
              <a:ext cx="1219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CARs</a:t>
              </a:r>
              <a:endParaRPr lang="en-US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705600" y="3140529"/>
            <a:ext cx="1966566" cy="1066800"/>
            <a:chOff x="1066800" y="3657600"/>
            <a:chExt cx="1966566" cy="1066800"/>
          </a:xfrm>
        </p:grpSpPr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800" y="3657600"/>
              <a:ext cx="1966566" cy="10668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1676400" y="4038600"/>
              <a:ext cx="1219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SCARs</a:t>
              </a:r>
              <a:endParaRPr lang="en-US" b="1" dirty="0"/>
            </a:p>
          </p:txBody>
        </p:sp>
      </p:grpSp>
      <p:sp>
        <p:nvSpPr>
          <p:cNvPr id="58" name="Down Arrow 57"/>
          <p:cNvSpPr/>
          <p:nvPr/>
        </p:nvSpPr>
        <p:spPr bwMode="auto">
          <a:xfrm rot="19800000">
            <a:off x="5745626" y="4208683"/>
            <a:ext cx="457200" cy="30480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8" name="Picture 1" descr="C:\Documents and Settings\bonnie.welch\Local Settings\Temporary Internet Files\Content.IE5\9YJUGEMW\MC900014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8074" y="4267200"/>
            <a:ext cx="460326" cy="304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9" name="Rounded Rectangle 58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833 -0.15555 " pathEditMode="relative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833 -0.15555 " pathEditMode="relative" ptsTypes="AA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833 -0.15555 " pathEditMode="relative" ptsTypes="AA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02482 0.1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5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03316 0.1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5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11545 0.14445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7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10816 0.14445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66" grpId="0" animBg="1"/>
      <p:bldP spid="39" grpId="0" animBg="1"/>
      <p:bldP spid="42" grpId="0" animBg="1"/>
      <p:bldP spid="53" grpId="0" animBg="1"/>
      <p:bldP spid="55" grpId="0" animBg="1"/>
      <p:bldP spid="56" grpId="0" animBg="1"/>
      <p:bldP spid="57" grpId="0" animBg="1"/>
      <p:bldP spid="63" grpId="1" animBg="1"/>
      <p:bldP spid="99" grpId="0" animBg="1"/>
      <p:bldP spid="99" grpId="1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1"/>
          <p:cNvSpPr>
            <a:spLocks noChangeArrowheads="1"/>
          </p:cNvSpPr>
          <p:nvPr/>
        </p:nvSpPr>
        <p:spPr bwMode="auto">
          <a:xfrm>
            <a:off x="1524000" y="2286000"/>
            <a:ext cx="6705600" cy="205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</a:gra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 anchor="ctr"/>
          <a:lstStyle/>
          <a:p>
            <a:pPr marL="231775" indent="-231775" algn="r">
              <a:spcBef>
                <a:spcPct val="35000"/>
              </a:spcBef>
              <a:buClr>
                <a:srgbClr val="FF140A"/>
              </a:buClr>
            </a:pP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298C7D-AE6B-487A-B55B-B8FEECAD71A7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2362200"/>
            <a:ext cx="8075613" cy="1981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5000"/>
              </a:lnSpc>
            </a:pPr>
            <a:r>
              <a:rPr lang="en-US" sz="3200" b="1" smtClean="0"/>
              <a:t>What are</a:t>
            </a:r>
          </a:p>
          <a:p>
            <a:pPr algn="ctr" eaLnBrk="0" hangingPunct="0">
              <a:lnSpc>
                <a:spcPct val="95000"/>
              </a:lnSpc>
            </a:pPr>
            <a:r>
              <a:rPr lang="en-US" sz="3200" b="1" smtClean="0"/>
              <a:t>MetricStream – Non-conformance</a:t>
            </a:r>
          </a:p>
          <a:p>
            <a:pPr algn="ctr" eaLnBrk="0" hangingPunct="0">
              <a:lnSpc>
                <a:spcPct val="95000"/>
              </a:lnSpc>
            </a:pPr>
            <a:r>
              <a:rPr lang="en-US" sz="3200" b="1" smtClean="0"/>
              <a:t>and</a:t>
            </a:r>
          </a:p>
          <a:p>
            <a:pPr algn="ctr" eaLnBrk="0" hangingPunct="0">
              <a:lnSpc>
                <a:spcPct val="95000"/>
              </a:lnSpc>
            </a:pPr>
            <a:r>
              <a:rPr lang="en-US" sz="3200" b="1" smtClean="0"/>
              <a:t>MetricStream – CAR/SCAR?</a:t>
            </a:r>
            <a:endParaRPr lang="en-US" sz="3200" b="1" dirty="0" smtClean="0"/>
          </a:p>
        </p:txBody>
      </p:sp>
      <p:sp>
        <p:nvSpPr>
          <p:cNvPr id="12" name="Rounded Rectangle 11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5"/>
          <p:cNvSpPr>
            <a:spLocks noChangeArrowheads="1"/>
          </p:cNvSpPr>
          <p:nvPr/>
        </p:nvSpPr>
        <p:spPr bwMode="auto">
          <a:xfrm>
            <a:off x="1676400" y="2971800"/>
            <a:ext cx="6629400" cy="3429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/>
          <a:lstStyle/>
          <a:p>
            <a:pPr marL="231775" indent="-231775" algn="ctr">
              <a:spcBef>
                <a:spcPct val="35000"/>
              </a:spcBef>
              <a:buClr>
                <a:srgbClr val="FF140A"/>
              </a:buClr>
              <a:buFont typeface="Wingdings" pitchFamily="2" charset="2"/>
              <a:buNone/>
            </a:pPr>
            <a:endParaRPr lang="en-US" sz="2400" b="1" dirty="0"/>
          </a:p>
        </p:txBody>
      </p:sp>
      <p:sp>
        <p:nvSpPr>
          <p:cNvPr id="103" name="Rounded Rectangle 9"/>
          <p:cNvSpPr>
            <a:spLocks noChangeArrowheads="1"/>
          </p:cNvSpPr>
          <p:nvPr/>
        </p:nvSpPr>
        <p:spPr bwMode="auto">
          <a:xfrm>
            <a:off x="990600" y="3200400"/>
            <a:ext cx="23622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/>
          <a:lstStyle/>
          <a:p>
            <a:pPr marL="231775" indent="-231775">
              <a:spcBef>
                <a:spcPct val="35000"/>
              </a:spcBef>
              <a:buClr>
                <a:srgbClr val="FF140A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Step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CAR with Monitoring Flow</a:t>
            </a:r>
            <a:endParaRPr lang="en-US" b="1" dirty="0" smtClean="0"/>
          </a:p>
        </p:txBody>
      </p:sp>
      <p:sp>
        <p:nvSpPr>
          <p:cNvPr id="204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645E76-3C61-47F3-8CA9-229F22E51037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3646932" y="3592512"/>
            <a:ext cx="16764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Initiate CAR</a:t>
            </a:r>
            <a:endParaRPr lang="en-US" dirty="0"/>
          </a:p>
        </p:txBody>
      </p:sp>
      <p:sp>
        <p:nvSpPr>
          <p:cNvPr id="42" name="Down Arrow 41"/>
          <p:cNvSpPr/>
          <p:nvPr/>
        </p:nvSpPr>
        <p:spPr bwMode="auto">
          <a:xfrm rot="1800000">
            <a:off x="3463906" y="3980083"/>
            <a:ext cx="457200" cy="30480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5247132" y="4265990"/>
            <a:ext cx="1676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Long Term</a:t>
            </a:r>
            <a:endParaRPr lang="en-US" dirty="0"/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2057400" y="4266259"/>
            <a:ext cx="1676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Short Term</a:t>
            </a:r>
            <a:endParaRPr lang="en-US" dirty="0"/>
          </a:p>
        </p:txBody>
      </p:sp>
      <p:sp>
        <p:nvSpPr>
          <p:cNvPr id="53" name="TextBox 10"/>
          <p:cNvSpPr txBox="1">
            <a:spLocks noChangeArrowheads="1"/>
          </p:cNvSpPr>
          <p:nvPr/>
        </p:nvSpPr>
        <p:spPr bwMode="auto">
          <a:xfrm>
            <a:off x="2057400" y="5117068"/>
            <a:ext cx="1676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Approve</a:t>
            </a:r>
            <a:endParaRPr lang="en-US" dirty="0"/>
          </a:p>
        </p:txBody>
      </p:sp>
      <p:sp>
        <p:nvSpPr>
          <p:cNvPr id="55" name="Down Arrow 54"/>
          <p:cNvSpPr/>
          <p:nvPr/>
        </p:nvSpPr>
        <p:spPr bwMode="auto">
          <a:xfrm>
            <a:off x="2667000" y="4648200"/>
            <a:ext cx="457200" cy="45720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TextBox 10"/>
          <p:cNvSpPr txBox="1">
            <a:spLocks noChangeArrowheads="1"/>
          </p:cNvSpPr>
          <p:nvPr/>
        </p:nvSpPr>
        <p:spPr bwMode="auto">
          <a:xfrm>
            <a:off x="5247132" y="5135087"/>
            <a:ext cx="1676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Approve</a:t>
            </a:r>
            <a:endParaRPr lang="en-US" dirty="0"/>
          </a:p>
        </p:txBody>
      </p:sp>
      <p:sp>
        <p:nvSpPr>
          <p:cNvPr id="57" name="Down Arrow 56"/>
          <p:cNvSpPr/>
          <p:nvPr/>
        </p:nvSpPr>
        <p:spPr bwMode="auto">
          <a:xfrm>
            <a:off x="5856732" y="4800600"/>
            <a:ext cx="457200" cy="45720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2" name="Picture 14" descr="C:\Users\hw738\AppData\Local\Microsoft\Windows\Temporary Internet Files\Content.IE5\17J0CCU1\MC90044215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791200"/>
            <a:ext cx="609600" cy="609600"/>
          </a:xfrm>
          <a:prstGeom prst="rect">
            <a:avLst/>
          </a:prstGeom>
          <a:noFill/>
        </p:spPr>
      </p:pic>
      <p:sp>
        <p:nvSpPr>
          <p:cNvPr id="63" name="Flowchart: Document 62"/>
          <p:cNvSpPr/>
          <p:nvPr/>
        </p:nvSpPr>
        <p:spPr bwMode="auto">
          <a:xfrm>
            <a:off x="1143000" y="3620589"/>
            <a:ext cx="1905000" cy="418011"/>
          </a:xfrm>
          <a:prstGeom prst="flowChartDocument">
            <a:avLst/>
          </a:prstGeom>
          <a:solidFill>
            <a:schemeClr val="bg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smtClean="0"/>
              <a:t>PNC or MNC</a:t>
            </a:r>
            <a:endParaRPr lang="en-US" sz="1200" b="1" dirty="0" smtClean="0"/>
          </a:p>
        </p:txBody>
      </p:sp>
      <p:grpSp>
        <p:nvGrpSpPr>
          <p:cNvPr id="2" name="Group 63"/>
          <p:cNvGrpSpPr/>
          <p:nvPr/>
        </p:nvGrpSpPr>
        <p:grpSpPr>
          <a:xfrm>
            <a:off x="5380482" y="3502194"/>
            <a:ext cx="857250" cy="709959"/>
            <a:chOff x="4419600" y="4201058"/>
            <a:chExt cx="857250" cy="709959"/>
          </a:xfrm>
        </p:grpSpPr>
        <p:pic>
          <p:nvPicPr>
            <p:cNvPr id="65" name="Picture 64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59433" y="4201058"/>
              <a:ext cx="293568" cy="294742"/>
            </a:xfrm>
            <a:prstGeom prst="rect">
              <a:avLst/>
            </a:prstGeom>
            <a:noFill/>
          </p:spPr>
        </p:pic>
        <p:sp>
          <p:nvSpPr>
            <p:cNvPr id="67" name="TextBox 66"/>
            <p:cNvSpPr txBox="1"/>
            <p:nvPr/>
          </p:nvSpPr>
          <p:spPr>
            <a:xfrm>
              <a:off x="4419600" y="4449352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CAR</a:t>
              </a:r>
            </a:p>
            <a:p>
              <a:pPr algn="ctr"/>
              <a:r>
                <a:rPr lang="en-US" sz="1200" b="1" dirty="0" smtClean="0"/>
                <a:t>Initiator</a:t>
              </a:r>
              <a:endParaRPr lang="en-US" sz="1200" b="1" dirty="0"/>
            </a:p>
          </p:txBody>
        </p:sp>
      </p:grpSp>
      <p:grpSp>
        <p:nvGrpSpPr>
          <p:cNvPr id="3" name="Group 67"/>
          <p:cNvGrpSpPr/>
          <p:nvPr/>
        </p:nvGrpSpPr>
        <p:grpSpPr>
          <a:xfrm>
            <a:off x="3895671" y="4267200"/>
            <a:ext cx="1162050" cy="525293"/>
            <a:chOff x="4171950" y="4201058"/>
            <a:chExt cx="1162050" cy="525293"/>
          </a:xfrm>
        </p:grpSpPr>
        <p:pic>
          <p:nvPicPr>
            <p:cNvPr id="69" name="Picture 68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06191" y="4201058"/>
              <a:ext cx="293568" cy="294742"/>
            </a:xfrm>
            <a:prstGeom prst="rect">
              <a:avLst/>
            </a:prstGeom>
            <a:noFill/>
          </p:spPr>
        </p:pic>
        <p:sp>
          <p:nvSpPr>
            <p:cNvPr id="70" name="TextBox 69"/>
            <p:cNvSpPr txBox="1"/>
            <p:nvPr/>
          </p:nvSpPr>
          <p:spPr>
            <a:xfrm>
              <a:off x="4171950" y="4449352"/>
              <a:ext cx="1162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Respondent</a:t>
              </a:r>
              <a:endParaRPr lang="en-US" sz="1200" b="1" dirty="0"/>
            </a:p>
          </p:txBody>
        </p:sp>
      </p:grpSp>
      <p:grpSp>
        <p:nvGrpSpPr>
          <p:cNvPr id="4" name="Group 70"/>
          <p:cNvGrpSpPr/>
          <p:nvPr/>
        </p:nvGrpSpPr>
        <p:grpSpPr>
          <a:xfrm>
            <a:off x="3981396" y="5029200"/>
            <a:ext cx="990600" cy="709959"/>
            <a:chOff x="4252546" y="4201058"/>
            <a:chExt cx="1085850" cy="709959"/>
          </a:xfrm>
        </p:grpSpPr>
        <p:pic>
          <p:nvPicPr>
            <p:cNvPr id="72" name="Picture 71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48687" y="4201058"/>
              <a:ext cx="293568" cy="294742"/>
            </a:xfrm>
            <a:prstGeom prst="rect">
              <a:avLst/>
            </a:prstGeom>
            <a:noFill/>
          </p:spPr>
        </p:pic>
        <p:sp>
          <p:nvSpPr>
            <p:cNvPr id="73" name="TextBox 72"/>
            <p:cNvSpPr txBox="1"/>
            <p:nvPr/>
          </p:nvSpPr>
          <p:spPr>
            <a:xfrm>
              <a:off x="4252546" y="4449352"/>
              <a:ext cx="1085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CAR</a:t>
              </a:r>
            </a:p>
            <a:p>
              <a:pPr algn="ctr"/>
              <a:r>
                <a:rPr lang="en-US" sz="1200" b="1" dirty="0" smtClean="0"/>
                <a:t>Approver</a:t>
              </a:r>
              <a:endParaRPr lang="en-US" sz="1200" b="1" dirty="0"/>
            </a:p>
          </p:txBody>
        </p:sp>
      </p:grpSp>
      <p:sp>
        <p:nvSpPr>
          <p:cNvPr id="99" name="Striped Right Arrow 98"/>
          <p:cNvSpPr/>
          <p:nvPr/>
        </p:nvSpPr>
        <p:spPr bwMode="auto">
          <a:xfrm>
            <a:off x="3124200" y="3581400"/>
            <a:ext cx="533400" cy="3810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6" name="Picture 1" descr="C:\Documents and Settings\bonnie.welch\Local Settings\Temporary Internet Files\Content.IE5\9YJUGEMW\MC900014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7606" y="4724400"/>
            <a:ext cx="460326" cy="3048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5" name="Group 41"/>
          <p:cNvGrpSpPr/>
          <p:nvPr/>
        </p:nvGrpSpPr>
        <p:grpSpPr>
          <a:xfrm>
            <a:off x="1485900" y="1225311"/>
            <a:ext cx="3429000" cy="762000"/>
            <a:chOff x="4876800" y="1697182"/>
            <a:chExt cx="3429000" cy="1316182"/>
          </a:xfrm>
        </p:grpSpPr>
        <p:sp>
          <p:nvSpPr>
            <p:cNvPr id="43" name="Rounded Rectangle 9"/>
            <p:cNvSpPr>
              <a:spLocks noChangeArrowheads="1"/>
            </p:cNvSpPr>
            <p:nvPr/>
          </p:nvSpPr>
          <p:spPr bwMode="auto">
            <a:xfrm>
              <a:off x="4876800" y="1697182"/>
              <a:ext cx="3429000" cy="131618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/>
            <a:lstStyle/>
            <a:p>
              <a:pPr marL="231775" indent="-231775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Step </a:t>
              </a:r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Rounded Rectangle 5"/>
            <p:cNvSpPr>
              <a:spLocks noChangeArrowheads="1"/>
            </p:cNvSpPr>
            <p:nvPr/>
          </p:nvSpPr>
          <p:spPr bwMode="auto">
            <a:xfrm>
              <a:off x="5041900" y="2401179"/>
              <a:ext cx="3187700" cy="497019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 anchor="ctr"/>
            <a:lstStyle/>
            <a:p>
              <a:pPr marL="231775" indent="-231775" algn="ctr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sz="2400" b="1" dirty="0" smtClean="0"/>
                <a:t>Corrective Action</a:t>
              </a:r>
              <a:endParaRPr lang="en-US" sz="2400" b="1" dirty="0"/>
            </a:p>
          </p:txBody>
        </p:sp>
      </p:grpSp>
      <p:grpSp>
        <p:nvGrpSpPr>
          <p:cNvPr id="6" name="Group 45"/>
          <p:cNvGrpSpPr/>
          <p:nvPr/>
        </p:nvGrpSpPr>
        <p:grpSpPr>
          <a:xfrm>
            <a:off x="1371600" y="1981200"/>
            <a:ext cx="1966566" cy="1066800"/>
            <a:chOff x="1066800" y="3657600"/>
            <a:chExt cx="1966566" cy="1066800"/>
          </a:xfrm>
        </p:grpSpPr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800" y="3657600"/>
              <a:ext cx="1966566" cy="10668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1676400" y="4038600"/>
              <a:ext cx="1219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CARs</a:t>
              </a:r>
              <a:endParaRPr lang="en-US" b="1" dirty="0"/>
            </a:p>
          </p:txBody>
        </p:sp>
      </p:grpSp>
      <p:sp>
        <p:nvSpPr>
          <p:cNvPr id="58" name="Down Arrow 57"/>
          <p:cNvSpPr/>
          <p:nvPr/>
        </p:nvSpPr>
        <p:spPr bwMode="auto">
          <a:xfrm rot="19800000">
            <a:off x="5049158" y="3980083"/>
            <a:ext cx="457200" cy="30480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8" name="Picture 1" descr="C:\Documents and Settings\bonnie.welch\Local Settings\Temporary Internet Files\Content.IE5\9YJUGEMW\MC900014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9206" y="4724400"/>
            <a:ext cx="460326" cy="304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6" name="Picture 1" descr="C:\Documents and Settings\bonnie.welch\Local Settings\Temporary Internet Files\Content.IE5\9YJUGEMW\MC900014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7606" y="5638800"/>
            <a:ext cx="460326" cy="304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0" name="Picture 1" descr="C:\Documents and Settings\bonnie.welch\Local Settings\Temporary Internet Files\Content.IE5\9YJUGEMW\MC900014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6132" y="5638800"/>
            <a:ext cx="460326" cy="304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TextBox 10"/>
          <p:cNvSpPr txBox="1">
            <a:spLocks noChangeArrowheads="1"/>
          </p:cNvSpPr>
          <p:nvPr/>
        </p:nvSpPr>
        <p:spPr bwMode="auto">
          <a:xfrm>
            <a:off x="7315200" y="5135087"/>
            <a:ext cx="990600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59" name="Down Arrow 58"/>
          <p:cNvSpPr/>
          <p:nvPr/>
        </p:nvSpPr>
        <p:spPr bwMode="auto">
          <a:xfrm rot="16200000">
            <a:off x="6896100" y="5143500"/>
            <a:ext cx="457200" cy="38100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5" name="Picture 74" descr="stick_figure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02632" y="3581400"/>
            <a:ext cx="293568" cy="294742"/>
          </a:xfrm>
          <a:prstGeom prst="rect">
            <a:avLst/>
          </a:prstGeom>
          <a:noFill/>
        </p:spPr>
      </p:pic>
      <p:sp>
        <p:nvSpPr>
          <p:cNvPr id="76" name="TextBox 75"/>
          <p:cNvSpPr txBox="1"/>
          <p:nvPr/>
        </p:nvSpPr>
        <p:spPr>
          <a:xfrm>
            <a:off x="6858000" y="379547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Effectiveness Checker</a:t>
            </a:r>
            <a:endParaRPr lang="en-US" sz="1200" b="1" dirty="0"/>
          </a:p>
        </p:txBody>
      </p:sp>
      <p:pic>
        <p:nvPicPr>
          <p:cNvPr id="77" name="Picture 1" descr="C:\Documents and Settings\bonnie.welch\Local Settings\Temporary Internet Files\Content.IE5\9YJUGEMW\MC900014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3474" y="5181600"/>
            <a:ext cx="460326" cy="304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9" name="Bent-Up Arrow 88"/>
          <p:cNvSpPr/>
          <p:nvPr/>
        </p:nvSpPr>
        <p:spPr bwMode="auto">
          <a:xfrm rot="16200000">
            <a:off x="7048500" y="4152900"/>
            <a:ext cx="838200" cy="1066800"/>
          </a:xfrm>
          <a:prstGeom prst="bentUpArrow">
            <a:avLst>
              <a:gd name="adj1" fmla="val 38043"/>
              <a:gd name="adj2" fmla="val 25000"/>
              <a:gd name="adj3" fmla="val 23696"/>
            </a:avLst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0" name="Bent-Up Arrow 89"/>
          <p:cNvSpPr/>
          <p:nvPr/>
        </p:nvSpPr>
        <p:spPr bwMode="auto">
          <a:xfrm rot="16200000" flipH="1">
            <a:off x="6953956" y="5290393"/>
            <a:ext cx="851037" cy="1243054"/>
          </a:xfrm>
          <a:prstGeom prst="bentUpArrow">
            <a:avLst>
              <a:gd name="adj1" fmla="val 43513"/>
              <a:gd name="adj2" fmla="val 25000"/>
              <a:gd name="adj3" fmla="val 23696"/>
            </a:avLst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58000" y="6019800"/>
            <a:ext cx="12430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Successful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010400" y="4343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Unsuccessful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52" name="Rounded Rectangle 51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09184 -0.1666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8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9" grpId="0" animBg="1"/>
      <p:bldP spid="76" grpId="0"/>
      <p:bldP spid="89" grpId="0" animBg="1"/>
      <p:bldP spid="90" grpId="0" animBg="1"/>
      <p:bldP spid="91" grpId="0"/>
      <p:bldP spid="9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5"/>
          <p:cNvSpPr>
            <a:spLocks noChangeArrowheads="1"/>
          </p:cNvSpPr>
          <p:nvPr/>
        </p:nvSpPr>
        <p:spPr bwMode="auto">
          <a:xfrm>
            <a:off x="1676400" y="2743200"/>
            <a:ext cx="6629400" cy="37338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/>
          <a:lstStyle/>
          <a:p>
            <a:pPr marL="231775" indent="-231775" algn="ctr">
              <a:spcBef>
                <a:spcPct val="35000"/>
              </a:spcBef>
              <a:buClr>
                <a:srgbClr val="FF140A"/>
              </a:buClr>
              <a:buFont typeface="Wingdings" pitchFamily="2" charset="2"/>
              <a:buNone/>
            </a:pPr>
            <a:endParaRPr lang="en-US" sz="2400" b="1" dirty="0"/>
          </a:p>
        </p:txBody>
      </p:sp>
      <p:sp>
        <p:nvSpPr>
          <p:cNvPr id="103" name="Rounded Rectangle 9"/>
          <p:cNvSpPr>
            <a:spLocks noChangeArrowheads="1"/>
          </p:cNvSpPr>
          <p:nvPr/>
        </p:nvSpPr>
        <p:spPr bwMode="auto">
          <a:xfrm>
            <a:off x="1371600" y="3048000"/>
            <a:ext cx="23622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/>
          <a:lstStyle/>
          <a:p>
            <a:pPr marL="231775" indent="-231775">
              <a:spcBef>
                <a:spcPct val="35000"/>
              </a:spcBef>
              <a:buClr>
                <a:srgbClr val="FF140A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Step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Basic SCAR </a:t>
            </a:r>
            <a:r>
              <a:rPr lang="en-US" b="1" dirty="0" smtClean="0"/>
              <a:t>Flow</a:t>
            </a:r>
          </a:p>
        </p:txBody>
      </p:sp>
      <p:sp>
        <p:nvSpPr>
          <p:cNvPr id="204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645E76-3C61-47F3-8CA9-229F22E51037}" type="slidenum">
              <a:rPr lang="en-US"/>
              <a:pPr/>
              <a:t>31</a:t>
            </a:fld>
            <a:endParaRPr lang="en-US" dirty="0"/>
          </a:p>
        </p:txBody>
      </p:sp>
      <p:grpSp>
        <p:nvGrpSpPr>
          <p:cNvPr id="4" name="Group 41"/>
          <p:cNvGrpSpPr/>
          <p:nvPr/>
        </p:nvGrpSpPr>
        <p:grpSpPr>
          <a:xfrm>
            <a:off x="990600" y="1219200"/>
            <a:ext cx="3429000" cy="762000"/>
            <a:chOff x="4876800" y="1697182"/>
            <a:chExt cx="3429000" cy="1316182"/>
          </a:xfrm>
        </p:grpSpPr>
        <p:sp>
          <p:nvSpPr>
            <p:cNvPr id="43" name="Rounded Rectangle 9"/>
            <p:cNvSpPr>
              <a:spLocks noChangeArrowheads="1"/>
            </p:cNvSpPr>
            <p:nvPr/>
          </p:nvSpPr>
          <p:spPr bwMode="auto">
            <a:xfrm>
              <a:off x="4876800" y="1697182"/>
              <a:ext cx="3429000" cy="131618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/>
            <a:lstStyle/>
            <a:p>
              <a:pPr marL="231775" indent="-231775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Step </a:t>
              </a:r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Rounded Rectangle 5"/>
            <p:cNvSpPr>
              <a:spLocks noChangeArrowheads="1"/>
            </p:cNvSpPr>
            <p:nvPr/>
          </p:nvSpPr>
          <p:spPr bwMode="auto">
            <a:xfrm>
              <a:off x="5041900" y="2401179"/>
              <a:ext cx="3187700" cy="497019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 anchor="ctr"/>
            <a:lstStyle/>
            <a:p>
              <a:pPr marL="231775" indent="-231775" algn="ctr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sz="2400" b="1" dirty="0" smtClean="0"/>
                <a:t>Corrective Action</a:t>
              </a:r>
              <a:endParaRPr lang="en-US" sz="2400" b="1" dirty="0"/>
            </a:p>
          </p:txBody>
        </p:sp>
      </p:grp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4343400" y="3403702"/>
            <a:ext cx="16764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Initiate SCAR</a:t>
            </a:r>
            <a:endParaRPr lang="en-US" dirty="0"/>
          </a:p>
        </p:txBody>
      </p: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6324600" y="4038600"/>
            <a:ext cx="1676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Long Term</a:t>
            </a:r>
            <a:endParaRPr lang="en-US" dirty="0"/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2438400" y="4068556"/>
            <a:ext cx="1676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Short Term</a:t>
            </a:r>
            <a:endParaRPr lang="en-US" dirty="0"/>
          </a:p>
        </p:txBody>
      </p:sp>
      <p:sp>
        <p:nvSpPr>
          <p:cNvPr id="53" name="TextBox 10"/>
          <p:cNvSpPr txBox="1">
            <a:spLocks noChangeArrowheads="1"/>
          </p:cNvSpPr>
          <p:nvPr/>
        </p:nvSpPr>
        <p:spPr bwMode="auto">
          <a:xfrm>
            <a:off x="2438400" y="4736068"/>
            <a:ext cx="1676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Approve</a:t>
            </a:r>
            <a:endParaRPr lang="en-US" dirty="0"/>
          </a:p>
        </p:txBody>
      </p:sp>
      <p:sp>
        <p:nvSpPr>
          <p:cNvPr id="55" name="Down Arrow 54"/>
          <p:cNvSpPr/>
          <p:nvPr/>
        </p:nvSpPr>
        <p:spPr bwMode="auto">
          <a:xfrm>
            <a:off x="3048000" y="4431268"/>
            <a:ext cx="457200" cy="30480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TextBox 10"/>
          <p:cNvSpPr txBox="1">
            <a:spLocks noChangeArrowheads="1"/>
          </p:cNvSpPr>
          <p:nvPr/>
        </p:nvSpPr>
        <p:spPr bwMode="auto">
          <a:xfrm>
            <a:off x="6324600" y="5424055"/>
            <a:ext cx="1676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Approve</a:t>
            </a:r>
            <a:endParaRPr lang="en-US" dirty="0"/>
          </a:p>
        </p:txBody>
      </p:sp>
      <p:sp>
        <p:nvSpPr>
          <p:cNvPr id="57" name="Down Arrow 56"/>
          <p:cNvSpPr/>
          <p:nvPr/>
        </p:nvSpPr>
        <p:spPr bwMode="auto">
          <a:xfrm>
            <a:off x="6896100" y="4403834"/>
            <a:ext cx="457200" cy="30480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2" name="Picture 14" descr="C:\Users\hw738\AppData\Local\Microsoft\Windows\Temporary Internet Files\Content.IE5\17J0CCU1\MC90044215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867400"/>
            <a:ext cx="609600" cy="609600"/>
          </a:xfrm>
          <a:prstGeom prst="rect">
            <a:avLst/>
          </a:prstGeom>
          <a:noFill/>
        </p:spPr>
      </p:pic>
      <p:sp>
        <p:nvSpPr>
          <p:cNvPr id="63" name="Flowchart: Document 62"/>
          <p:cNvSpPr/>
          <p:nvPr/>
        </p:nvSpPr>
        <p:spPr bwMode="auto">
          <a:xfrm>
            <a:off x="1524000" y="3505200"/>
            <a:ext cx="1905000" cy="418011"/>
          </a:xfrm>
          <a:prstGeom prst="flowChartDocument">
            <a:avLst/>
          </a:prstGeom>
          <a:solidFill>
            <a:schemeClr val="bg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smtClean="0"/>
              <a:t>PNC or MNC</a:t>
            </a:r>
            <a:endParaRPr lang="en-US" sz="1200" b="1" dirty="0" smtClean="0"/>
          </a:p>
        </p:txBody>
      </p:sp>
      <p:grpSp>
        <p:nvGrpSpPr>
          <p:cNvPr id="5" name="Group 63"/>
          <p:cNvGrpSpPr/>
          <p:nvPr/>
        </p:nvGrpSpPr>
        <p:grpSpPr>
          <a:xfrm>
            <a:off x="6248400" y="3200400"/>
            <a:ext cx="857250" cy="709959"/>
            <a:chOff x="4419600" y="4201058"/>
            <a:chExt cx="857250" cy="709959"/>
          </a:xfrm>
        </p:grpSpPr>
        <p:pic>
          <p:nvPicPr>
            <p:cNvPr id="65" name="Picture 64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59433" y="4201058"/>
              <a:ext cx="293568" cy="294742"/>
            </a:xfrm>
            <a:prstGeom prst="rect">
              <a:avLst/>
            </a:prstGeom>
            <a:noFill/>
          </p:spPr>
        </p:pic>
        <p:sp>
          <p:nvSpPr>
            <p:cNvPr id="67" name="TextBox 66"/>
            <p:cNvSpPr txBox="1"/>
            <p:nvPr/>
          </p:nvSpPr>
          <p:spPr>
            <a:xfrm>
              <a:off x="4419600" y="4449352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SCAR</a:t>
              </a:r>
            </a:p>
            <a:p>
              <a:pPr algn="ctr"/>
              <a:r>
                <a:rPr lang="en-US" sz="1200" b="1" dirty="0" smtClean="0"/>
                <a:t>Initiator</a:t>
              </a:r>
              <a:endParaRPr lang="en-US" sz="1200" b="1" dirty="0"/>
            </a:p>
          </p:txBody>
        </p:sp>
      </p:grpSp>
      <p:grpSp>
        <p:nvGrpSpPr>
          <p:cNvPr id="6" name="Group 67"/>
          <p:cNvGrpSpPr/>
          <p:nvPr/>
        </p:nvGrpSpPr>
        <p:grpSpPr>
          <a:xfrm>
            <a:off x="4609011" y="4046707"/>
            <a:ext cx="1258389" cy="525293"/>
            <a:chOff x="4188822" y="4361565"/>
            <a:chExt cx="1258389" cy="525293"/>
          </a:xfrm>
        </p:grpSpPr>
        <p:pic>
          <p:nvPicPr>
            <p:cNvPr id="69" name="Picture 68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06191" y="4361565"/>
              <a:ext cx="293568" cy="294742"/>
            </a:xfrm>
            <a:prstGeom prst="rect">
              <a:avLst/>
            </a:prstGeom>
            <a:noFill/>
          </p:spPr>
        </p:pic>
        <p:sp>
          <p:nvSpPr>
            <p:cNvPr id="70" name="TextBox 69"/>
            <p:cNvSpPr txBox="1"/>
            <p:nvPr/>
          </p:nvSpPr>
          <p:spPr>
            <a:xfrm>
              <a:off x="4188822" y="4609859"/>
              <a:ext cx="12583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Respondent(s)</a:t>
              </a:r>
              <a:endParaRPr lang="en-US" sz="1200" b="1" dirty="0"/>
            </a:p>
          </p:txBody>
        </p:sp>
      </p:grpSp>
      <p:grpSp>
        <p:nvGrpSpPr>
          <p:cNvPr id="7" name="Group 70"/>
          <p:cNvGrpSpPr/>
          <p:nvPr/>
        </p:nvGrpSpPr>
        <p:grpSpPr>
          <a:xfrm>
            <a:off x="3810000" y="4872399"/>
            <a:ext cx="990600" cy="690201"/>
            <a:chOff x="4252546" y="4201058"/>
            <a:chExt cx="1085850" cy="749875"/>
          </a:xfrm>
        </p:grpSpPr>
        <p:pic>
          <p:nvPicPr>
            <p:cNvPr id="72" name="Picture 71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48687" y="4201058"/>
              <a:ext cx="293568" cy="294742"/>
            </a:xfrm>
            <a:prstGeom prst="rect">
              <a:avLst/>
            </a:prstGeom>
            <a:noFill/>
          </p:spPr>
        </p:pic>
        <p:sp>
          <p:nvSpPr>
            <p:cNvPr id="73" name="TextBox 72"/>
            <p:cNvSpPr txBox="1"/>
            <p:nvPr/>
          </p:nvSpPr>
          <p:spPr>
            <a:xfrm>
              <a:off x="4252546" y="4449353"/>
              <a:ext cx="1085850" cy="501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SCAR</a:t>
              </a:r>
            </a:p>
            <a:p>
              <a:pPr algn="ctr"/>
              <a:r>
                <a:rPr lang="en-US" sz="1200" b="1" dirty="0" smtClean="0"/>
                <a:t>Approver</a:t>
              </a:r>
              <a:endParaRPr lang="en-US" sz="1200" b="1" dirty="0"/>
            </a:p>
          </p:txBody>
        </p:sp>
      </p:grpSp>
      <p:sp>
        <p:nvSpPr>
          <p:cNvPr id="99" name="Striped Right Arrow 98"/>
          <p:cNvSpPr/>
          <p:nvPr/>
        </p:nvSpPr>
        <p:spPr bwMode="auto">
          <a:xfrm>
            <a:off x="3505200" y="3445329"/>
            <a:ext cx="533400" cy="3810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0" name="Picture 1" descr="C:\Documents and Settings\bonnie.welch\Local Settings\Temporary Internet Files\Content.IE5\9YJUGEMW\MC900014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810000"/>
            <a:ext cx="460326" cy="304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Picture 1" descr="C:\Documents and Settings\bonnie.welch\Local Settings\Temporary Internet Files\Content.IE5\9YJUGEMW\MC900014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810000"/>
            <a:ext cx="460326" cy="304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7" name="Picture 1" descr="C:\Documents and Settings\bonnie.welch\Local Settings\Temporary Internet Files\Content.IE5\9YJUGEMW\MC900014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6437" y="4507468"/>
            <a:ext cx="460326" cy="304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0" name="TextBox 10"/>
          <p:cNvSpPr txBox="1">
            <a:spLocks noChangeArrowheads="1"/>
          </p:cNvSpPr>
          <p:nvPr/>
        </p:nvSpPr>
        <p:spPr bwMode="auto">
          <a:xfrm>
            <a:off x="6324600" y="4724400"/>
            <a:ext cx="1676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Approve</a:t>
            </a:r>
            <a:endParaRPr lang="en-US" dirty="0"/>
          </a:p>
        </p:txBody>
      </p:sp>
      <p:sp>
        <p:nvSpPr>
          <p:cNvPr id="48" name="Flowchart: Document 47"/>
          <p:cNvSpPr/>
          <p:nvPr/>
        </p:nvSpPr>
        <p:spPr bwMode="auto">
          <a:xfrm>
            <a:off x="1143000" y="5562600"/>
            <a:ext cx="2819400" cy="990600"/>
          </a:xfrm>
          <a:prstGeom prst="flowChartDocumen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231775" marR="0" indent="-231775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tabLst/>
            </a:pPr>
            <a:r>
              <a:rPr lang="en-US" sz="1400" smtClean="0"/>
              <a:t>*</a:t>
            </a:r>
            <a:r>
              <a:rPr lang="en-US" sz="1200" smtClean="0"/>
              <a:t>SCARs </a:t>
            </a:r>
            <a:r>
              <a:rPr lang="en-US" sz="1200" dirty="0" smtClean="0"/>
              <a:t>can </a:t>
            </a:r>
            <a:r>
              <a:rPr lang="en-US" sz="1200" smtClean="0"/>
              <a:t>be issued to external </a:t>
            </a:r>
          </a:p>
          <a:p>
            <a:pPr marL="231775" marR="0" indent="-231775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tabLst/>
            </a:pPr>
            <a:r>
              <a:rPr lang="en-US" sz="1200" smtClean="0"/>
              <a:t>(non-Cummins) suppliers or Cummins</a:t>
            </a:r>
          </a:p>
          <a:p>
            <a:pPr marL="231775" marR="0" indent="-231775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tabLst/>
            </a:pPr>
            <a:r>
              <a:rPr lang="en-US" sz="1200" smtClean="0"/>
              <a:t>internal </a:t>
            </a:r>
            <a:r>
              <a:rPr lang="en-US" sz="1200" dirty="0" smtClean="0"/>
              <a:t>s</a:t>
            </a:r>
            <a:r>
              <a:rPr lang="en-US" sz="1200" smtClean="0"/>
              <a:t>uppliers</a:t>
            </a:r>
            <a:r>
              <a:rPr lang="en-US" sz="1200" dirty="0" smtClean="0"/>
              <a:t>.</a:t>
            </a:r>
          </a:p>
        </p:txBody>
      </p:sp>
      <p:grpSp>
        <p:nvGrpSpPr>
          <p:cNvPr id="50" name="Group 70"/>
          <p:cNvGrpSpPr/>
          <p:nvPr/>
        </p:nvGrpSpPr>
        <p:grpSpPr>
          <a:xfrm>
            <a:off x="5519058" y="4724400"/>
            <a:ext cx="1143000" cy="874930"/>
            <a:chOff x="4042534" y="3567328"/>
            <a:chExt cx="1252904" cy="950579"/>
          </a:xfrm>
        </p:grpSpPr>
        <p:pic>
          <p:nvPicPr>
            <p:cNvPr id="51" name="Picture 50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543696" y="3567328"/>
              <a:ext cx="293568" cy="294743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4042534" y="3815693"/>
              <a:ext cx="1252904" cy="702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Corp</a:t>
              </a:r>
            </a:p>
            <a:p>
              <a:pPr algn="ctr"/>
              <a:r>
                <a:rPr lang="en-US" sz="1200" b="1" dirty="0" smtClean="0"/>
                <a:t>Purchasing</a:t>
              </a:r>
            </a:p>
            <a:p>
              <a:pPr algn="ctr"/>
              <a:r>
                <a:rPr lang="en-US" sz="1200" b="1" dirty="0" smtClean="0"/>
                <a:t>SQIE</a:t>
              </a:r>
              <a:endParaRPr lang="en-US" sz="1200" b="1" dirty="0"/>
            </a:p>
          </p:txBody>
        </p:sp>
      </p:grpSp>
      <p:sp>
        <p:nvSpPr>
          <p:cNvPr id="71" name="Down Arrow 70"/>
          <p:cNvSpPr/>
          <p:nvPr/>
        </p:nvSpPr>
        <p:spPr bwMode="auto">
          <a:xfrm>
            <a:off x="6896100" y="5089071"/>
            <a:ext cx="457200" cy="30480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" name="Picture 1" descr="C:\Documents and Settings\bonnie.welch\Local Settings\Temporary Internet Files\Content.IE5\9YJUGEMW\MC900014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2974" y="5195455"/>
            <a:ext cx="460326" cy="3048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4" name="Group 70"/>
          <p:cNvGrpSpPr/>
          <p:nvPr/>
        </p:nvGrpSpPr>
        <p:grpSpPr>
          <a:xfrm>
            <a:off x="5638800" y="5558197"/>
            <a:ext cx="990600" cy="739189"/>
            <a:chOff x="4252546" y="4201058"/>
            <a:chExt cx="1085850" cy="803099"/>
          </a:xfrm>
        </p:grpSpPr>
        <p:pic>
          <p:nvPicPr>
            <p:cNvPr id="66" name="Picture 65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48687" y="4201058"/>
              <a:ext cx="293568" cy="294742"/>
            </a:xfrm>
            <a:prstGeom prst="rect">
              <a:avLst/>
            </a:prstGeom>
            <a:noFill/>
          </p:spPr>
        </p:pic>
        <p:sp>
          <p:nvSpPr>
            <p:cNvPr id="68" name="TextBox 67"/>
            <p:cNvSpPr txBox="1"/>
            <p:nvPr/>
          </p:nvSpPr>
          <p:spPr>
            <a:xfrm>
              <a:off x="4252546" y="4502577"/>
              <a:ext cx="1085850" cy="501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SCAR</a:t>
              </a:r>
            </a:p>
            <a:p>
              <a:pPr algn="ctr"/>
              <a:r>
                <a:rPr lang="en-US" sz="1200" b="1" dirty="0" smtClean="0"/>
                <a:t>Approver</a:t>
              </a:r>
              <a:endParaRPr lang="en-US" sz="1200" b="1" dirty="0"/>
            </a:p>
          </p:txBody>
        </p:sp>
      </p:grpSp>
      <p:pic>
        <p:nvPicPr>
          <p:cNvPr id="46" name="Picture 1" descr="C:\Documents and Settings\bonnie.welch\Local Settings\Temporary Internet Files\Content.IE5\9YJUGEMW\MC900014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2637" y="4495800"/>
            <a:ext cx="460326" cy="304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Down Arrow 53"/>
          <p:cNvSpPr/>
          <p:nvPr/>
        </p:nvSpPr>
        <p:spPr bwMode="auto">
          <a:xfrm rot="18522217">
            <a:off x="5901697" y="3665613"/>
            <a:ext cx="457200" cy="50271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Down Arrow 41"/>
          <p:cNvSpPr/>
          <p:nvPr/>
        </p:nvSpPr>
        <p:spPr bwMode="auto">
          <a:xfrm rot="2634067">
            <a:off x="4021639" y="3719016"/>
            <a:ext cx="457200" cy="452961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990600" y="1981200"/>
            <a:ext cx="1966566" cy="1066800"/>
            <a:chOff x="1066800" y="3657600"/>
            <a:chExt cx="1966566" cy="1066800"/>
          </a:xfrm>
        </p:grpSpPr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800" y="3657600"/>
              <a:ext cx="1966566" cy="10668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74" name="TextBox 73"/>
            <p:cNvSpPr txBox="1"/>
            <p:nvPr/>
          </p:nvSpPr>
          <p:spPr>
            <a:xfrm>
              <a:off x="1676400" y="4038600"/>
              <a:ext cx="1219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CARs</a:t>
              </a:r>
              <a:endParaRPr lang="en-US" b="1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743200" y="1968261"/>
            <a:ext cx="1966566" cy="1066800"/>
            <a:chOff x="1066800" y="3657600"/>
            <a:chExt cx="1966566" cy="1066800"/>
          </a:xfrm>
        </p:grpSpPr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800" y="3657600"/>
              <a:ext cx="1966566" cy="10668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77" name="TextBox 76"/>
            <p:cNvSpPr txBox="1"/>
            <p:nvPr/>
          </p:nvSpPr>
          <p:spPr>
            <a:xfrm>
              <a:off x="1676400" y="4038600"/>
              <a:ext cx="1219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SCARs</a:t>
              </a:r>
              <a:endParaRPr lang="en-US" b="1" dirty="0"/>
            </a:p>
          </p:txBody>
        </p:sp>
      </p:grpSp>
      <p:sp>
        <p:nvSpPr>
          <p:cNvPr id="79" name="Rounded Rectangle 78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2483 0.0666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3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-0.00851 0.06667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16666 0.05555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2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16667 0.05393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16232 0.0757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38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000"/>
                            </p:stCondLst>
                            <p:childTnLst>
                              <p:par>
                                <p:cTn id="1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03" grpId="0" animBg="1"/>
      <p:bldP spid="39" grpId="0" animBg="1"/>
      <p:bldP spid="53" grpId="0" animBg="1"/>
      <p:bldP spid="55" grpId="0" animBg="1"/>
      <p:bldP spid="56" grpId="0" animBg="1"/>
      <p:bldP spid="57" grpId="0" animBg="1"/>
      <p:bldP spid="63" grpId="0" animBg="1"/>
      <p:bldP spid="99" grpId="0" animBg="1"/>
      <p:bldP spid="99" grpId="1" animBg="1"/>
      <p:bldP spid="60" grpId="0" animBg="1"/>
      <p:bldP spid="48" grpId="0" animBg="1"/>
      <p:bldP spid="71" grpId="0" animBg="1"/>
      <p:bldP spid="54" grpId="0" animBg="1"/>
      <p:bldP spid="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5"/>
          <p:cNvSpPr>
            <a:spLocks noChangeArrowheads="1"/>
          </p:cNvSpPr>
          <p:nvPr/>
        </p:nvSpPr>
        <p:spPr bwMode="auto">
          <a:xfrm>
            <a:off x="1676400" y="2743200"/>
            <a:ext cx="6705600" cy="37338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/>
          <a:lstStyle/>
          <a:p>
            <a:pPr marL="231775" indent="-231775" algn="ctr">
              <a:spcBef>
                <a:spcPct val="35000"/>
              </a:spcBef>
              <a:buClr>
                <a:srgbClr val="FF140A"/>
              </a:buClr>
              <a:buFont typeface="Wingdings" pitchFamily="2" charset="2"/>
              <a:buNone/>
            </a:pPr>
            <a:endParaRPr lang="en-US" sz="2400" b="1" dirty="0"/>
          </a:p>
        </p:txBody>
      </p:sp>
      <p:sp>
        <p:nvSpPr>
          <p:cNvPr id="103" name="Rounded Rectangle 9"/>
          <p:cNvSpPr>
            <a:spLocks noChangeArrowheads="1"/>
          </p:cNvSpPr>
          <p:nvPr/>
        </p:nvSpPr>
        <p:spPr bwMode="auto">
          <a:xfrm>
            <a:off x="1371600" y="3048000"/>
            <a:ext cx="23622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/>
          <a:lstStyle/>
          <a:p>
            <a:pPr marL="231775" indent="-231775">
              <a:spcBef>
                <a:spcPct val="35000"/>
              </a:spcBef>
              <a:buClr>
                <a:srgbClr val="FF140A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Step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762000" y="296863"/>
            <a:ext cx="8381999" cy="890587"/>
          </a:xfrm>
        </p:spPr>
        <p:txBody>
          <a:bodyPr/>
          <a:lstStyle/>
          <a:p>
            <a:pPr algn="ctr"/>
            <a:r>
              <a:rPr lang="en-US" b="1" smtClean="0"/>
              <a:t>SCAR with Monitoring Flow</a:t>
            </a:r>
            <a:endParaRPr lang="en-US" b="1" dirty="0" smtClean="0"/>
          </a:p>
        </p:txBody>
      </p:sp>
      <p:sp>
        <p:nvSpPr>
          <p:cNvPr id="204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645E76-3C61-47F3-8CA9-229F22E51037}" type="slidenum">
              <a:rPr lang="en-US"/>
              <a:pPr/>
              <a:t>32</a:t>
            </a:fld>
            <a:endParaRPr lang="en-US" dirty="0"/>
          </a:p>
        </p:txBody>
      </p:sp>
      <p:grpSp>
        <p:nvGrpSpPr>
          <p:cNvPr id="2" name="Group 41"/>
          <p:cNvGrpSpPr/>
          <p:nvPr/>
        </p:nvGrpSpPr>
        <p:grpSpPr>
          <a:xfrm>
            <a:off x="990600" y="1219200"/>
            <a:ext cx="3429000" cy="762000"/>
            <a:chOff x="4876800" y="1697182"/>
            <a:chExt cx="3429000" cy="1316182"/>
          </a:xfrm>
        </p:grpSpPr>
        <p:sp>
          <p:nvSpPr>
            <p:cNvPr id="43" name="Rounded Rectangle 9"/>
            <p:cNvSpPr>
              <a:spLocks noChangeArrowheads="1"/>
            </p:cNvSpPr>
            <p:nvPr/>
          </p:nvSpPr>
          <p:spPr bwMode="auto">
            <a:xfrm>
              <a:off x="4876800" y="1697182"/>
              <a:ext cx="3429000" cy="131618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/>
            <a:lstStyle/>
            <a:p>
              <a:pPr marL="231775" indent="-231775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Step </a:t>
              </a:r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Rounded Rectangle 5"/>
            <p:cNvSpPr>
              <a:spLocks noChangeArrowheads="1"/>
            </p:cNvSpPr>
            <p:nvPr/>
          </p:nvSpPr>
          <p:spPr bwMode="auto">
            <a:xfrm>
              <a:off x="5041900" y="2401179"/>
              <a:ext cx="3187700" cy="497019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 anchor="ctr"/>
            <a:lstStyle/>
            <a:p>
              <a:pPr marL="231775" indent="-231775" algn="ctr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sz="2400" b="1" dirty="0" smtClean="0"/>
                <a:t>Corrective Action</a:t>
              </a:r>
              <a:endParaRPr lang="en-US" sz="2400" b="1" dirty="0"/>
            </a:p>
          </p:txBody>
        </p:sp>
      </p:grp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4038600" y="3403702"/>
            <a:ext cx="16764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Initiate SCAR</a:t>
            </a:r>
            <a:endParaRPr lang="en-US" dirty="0"/>
          </a:p>
        </p:txBody>
      </p: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5453742" y="4038600"/>
            <a:ext cx="1676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Long Term</a:t>
            </a:r>
            <a:endParaRPr lang="en-US" dirty="0"/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2362200" y="4068556"/>
            <a:ext cx="1676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Short Term</a:t>
            </a:r>
            <a:endParaRPr lang="en-US" dirty="0"/>
          </a:p>
        </p:txBody>
      </p:sp>
      <p:sp>
        <p:nvSpPr>
          <p:cNvPr id="53" name="TextBox 10"/>
          <p:cNvSpPr txBox="1">
            <a:spLocks noChangeArrowheads="1"/>
          </p:cNvSpPr>
          <p:nvPr/>
        </p:nvSpPr>
        <p:spPr bwMode="auto">
          <a:xfrm>
            <a:off x="2362200" y="4736068"/>
            <a:ext cx="1676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Approve</a:t>
            </a:r>
            <a:endParaRPr lang="en-US" dirty="0"/>
          </a:p>
        </p:txBody>
      </p:sp>
      <p:sp>
        <p:nvSpPr>
          <p:cNvPr id="55" name="Down Arrow 54"/>
          <p:cNvSpPr/>
          <p:nvPr/>
        </p:nvSpPr>
        <p:spPr bwMode="auto">
          <a:xfrm>
            <a:off x="2971800" y="4431268"/>
            <a:ext cx="457200" cy="30480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TextBox 10"/>
          <p:cNvSpPr txBox="1">
            <a:spLocks noChangeArrowheads="1"/>
          </p:cNvSpPr>
          <p:nvPr/>
        </p:nvSpPr>
        <p:spPr bwMode="auto">
          <a:xfrm>
            <a:off x="5453742" y="5424055"/>
            <a:ext cx="1676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Approve</a:t>
            </a:r>
            <a:endParaRPr lang="en-US" dirty="0"/>
          </a:p>
        </p:txBody>
      </p:sp>
      <p:sp>
        <p:nvSpPr>
          <p:cNvPr id="57" name="Down Arrow 56"/>
          <p:cNvSpPr/>
          <p:nvPr/>
        </p:nvSpPr>
        <p:spPr bwMode="auto">
          <a:xfrm>
            <a:off x="6025242" y="4403834"/>
            <a:ext cx="457200" cy="30480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2" name="Picture 14" descr="C:\Users\hw738\AppData\Local\Microsoft\Windows\Temporary Internet Files\Content.IE5\17J0CCU1\MC90044215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834742"/>
            <a:ext cx="609600" cy="609600"/>
          </a:xfrm>
          <a:prstGeom prst="rect">
            <a:avLst/>
          </a:prstGeom>
          <a:noFill/>
        </p:spPr>
      </p:pic>
      <p:sp>
        <p:nvSpPr>
          <p:cNvPr id="63" name="Flowchart: Document 62"/>
          <p:cNvSpPr/>
          <p:nvPr/>
        </p:nvSpPr>
        <p:spPr bwMode="auto">
          <a:xfrm>
            <a:off x="1524000" y="3505200"/>
            <a:ext cx="1905000" cy="418011"/>
          </a:xfrm>
          <a:prstGeom prst="flowChartDocument">
            <a:avLst/>
          </a:prstGeom>
          <a:solidFill>
            <a:schemeClr val="bg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smtClean="0"/>
              <a:t>PNC or MNC</a:t>
            </a:r>
            <a:endParaRPr lang="en-US" sz="1200" b="1" dirty="0" smtClean="0"/>
          </a:p>
        </p:txBody>
      </p:sp>
      <p:grpSp>
        <p:nvGrpSpPr>
          <p:cNvPr id="3" name="Group 63"/>
          <p:cNvGrpSpPr/>
          <p:nvPr/>
        </p:nvGrpSpPr>
        <p:grpSpPr>
          <a:xfrm>
            <a:off x="5638800" y="3200400"/>
            <a:ext cx="857250" cy="709959"/>
            <a:chOff x="4419600" y="4201058"/>
            <a:chExt cx="857250" cy="709959"/>
          </a:xfrm>
        </p:grpSpPr>
        <p:pic>
          <p:nvPicPr>
            <p:cNvPr id="65" name="Picture 64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59433" y="4201058"/>
              <a:ext cx="293568" cy="294742"/>
            </a:xfrm>
            <a:prstGeom prst="rect">
              <a:avLst/>
            </a:prstGeom>
            <a:noFill/>
          </p:spPr>
        </p:pic>
        <p:sp>
          <p:nvSpPr>
            <p:cNvPr id="67" name="TextBox 66"/>
            <p:cNvSpPr txBox="1"/>
            <p:nvPr/>
          </p:nvSpPr>
          <p:spPr>
            <a:xfrm>
              <a:off x="4419600" y="4449352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SCAR</a:t>
              </a:r>
            </a:p>
            <a:p>
              <a:pPr algn="ctr"/>
              <a:r>
                <a:rPr lang="en-US" sz="1200" b="1" dirty="0" smtClean="0"/>
                <a:t>Initiator</a:t>
              </a:r>
              <a:endParaRPr lang="en-US" sz="1200" b="1" dirty="0"/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4191000" y="4046707"/>
            <a:ext cx="1295400" cy="525293"/>
            <a:chOff x="4171950" y="4361565"/>
            <a:chExt cx="1295400" cy="525293"/>
          </a:xfrm>
        </p:grpSpPr>
        <p:pic>
          <p:nvPicPr>
            <p:cNvPr id="69" name="Picture 68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06191" y="4361565"/>
              <a:ext cx="293568" cy="294742"/>
            </a:xfrm>
            <a:prstGeom prst="rect">
              <a:avLst/>
            </a:prstGeom>
            <a:noFill/>
          </p:spPr>
        </p:pic>
        <p:sp>
          <p:nvSpPr>
            <p:cNvPr id="70" name="TextBox 69"/>
            <p:cNvSpPr txBox="1"/>
            <p:nvPr/>
          </p:nvSpPr>
          <p:spPr>
            <a:xfrm>
              <a:off x="4171950" y="4609859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Respondent(s)</a:t>
              </a:r>
              <a:endParaRPr lang="en-US" sz="1200" b="1" dirty="0"/>
            </a:p>
          </p:txBody>
        </p:sp>
      </p:grpSp>
      <p:grpSp>
        <p:nvGrpSpPr>
          <p:cNvPr id="5" name="Group 70"/>
          <p:cNvGrpSpPr/>
          <p:nvPr/>
        </p:nvGrpSpPr>
        <p:grpSpPr>
          <a:xfrm>
            <a:off x="3793671" y="4648200"/>
            <a:ext cx="990600" cy="690201"/>
            <a:chOff x="4252546" y="4201058"/>
            <a:chExt cx="1085850" cy="749875"/>
          </a:xfrm>
        </p:grpSpPr>
        <p:pic>
          <p:nvPicPr>
            <p:cNvPr id="72" name="Picture 71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48687" y="4201058"/>
              <a:ext cx="293568" cy="294742"/>
            </a:xfrm>
            <a:prstGeom prst="rect">
              <a:avLst/>
            </a:prstGeom>
            <a:noFill/>
          </p:spPr>
        </p:pic>
        <p:sp>
          <p:nvSpPr>
            <p:cNvPr id="73" name="TextBox 72"/>
            <p:cNvSpPr txBox="1"/>
            <p:nvPr/>
          </p:nvSpPr>
          <p:spPr>
            <a:xfrm>
              <a:off x="4252546" y="4449353"/>
              <a:ext cx="1085850" cy="501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SCAR</a:t>
              </a:r>
            </a:p>
            <a:p>
              <a:pPr algn="ctr"/>
              <a:r>
                <a:rPr lang="en-US" sz="1200" b="1" dirty="0" smtClean="0"/>
                <a:t>Approver</a:t>
              </a:r>
              <a:endParaRPr lang="en-US" sz="1200" b="1" dirty="0"/>
            </a:p>
          </p:txBody>
        </p:sp>
      </p:grpSp>
      <p:sp>
        <p:nvSpPr>
          <p:cNvPr id="99" name="Striped Right Arrow 98"/>
          <p:cNvSpPr/>
          <p:nvPr/>
        </p:nvSpPr>
        <p:spPr bwMode="auto">
          <a:xfrm>
            <a:off x="3505200" y="3445329"/>
            <a:ext cx="533400" cy="3810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TextBox 10"/>
          <p:cNvSpPr txBox="1">
            <a:spLocks noChangeArrowheads="1"/>
          </p:cNvSpPr>
          <p:nvPr/>
        </p:nvSpPr>
        <p:spPr bwMode="auto">
          <a:xfrm>
            <a:off x="5453742" y="4724400"/>
            <a:ext cx="1676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Approve</a:t>
            </a:r>
            <a:endParaRPr lang="en-US" dirty="0"/>
          </a:p>
        </p:txBody>
      </p:sp>
      <p:grpSp>
        <p:nvGrpSpPr>
          <p:cNvPr id="6" name="Group 70"/>
          <p:cNvGrpSpPr/>
          <p:nvPr/>
        </p:nvGrpSpPr>
        <p:grpSpPr>
          <a:xfrm>
            <a:off x="4648200" y="4648200"/>
            <a:ext cx="1143000" cy="874930"/>
            <a:chOff x="4042534" y="3567328"/>
            <a:chExt cx="1252904" cy="950579"/>
          </a:xfrm>
        </p:grpSpPr>
        <p:pic>
          <p:nvPicPr>
            <p:cNvPr id="51" name="Picture 50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543696" y="3567328"/>
              <a:ext cx="293568" cy="294743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4042534" y="3815693"/>
              <a:ext cx="1252904" cy="702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Corp</a:t>
              </a:r>
            </a:p>
            <a:p>
              <a:pPr algn="ctr"/>
              <a:r>
                <a:rPr lang="en-US" sz="1200" b="1" dirty="0" smtClean="0"/>
                <a:t>Purchasing</a:t>
              </a:r>
            </a:p>
            <a:p>
              <a:pPr algn="ctr"/>
              <a:r>
                <a:rPr lang="en-US" sz="1200" b="1" dirty="0" smtClean="0"/>
                <a:t>SQIE</a:t>
              </a:r>
              <a:endParaRPr lang="en-US" sz="1200" b="1" dirty="0"/>
            </a:p>
          </p:txBody>
        </p:sp>
      </p:grpSp>
      <p:sp>
        <p:nvSpPr>
          <p:cNvPr id="71" name="Down Arrow 70"/>
          <p:cNvSpPr/>
          <p:nvPr/>
        </p:nvSpPr>
        <p:spPr bwMode="auto">
          <a:xfrm>
            <a:off x="6025242" y="5089071"/>
            <a:ext cx="457200" cy="30480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70"/>
          <p:cNvGrpSpPr/>
          <p:nvPr/>
        </p:nvGrpSpPr>
        <p:grpSpPr>
          <a:xfrm>
            <a:off x="4800600" y="5638801"/>
            <a:ext cx="990600" cy="739192"/>
            <a:chOff x="4288344" y="4288630"/>
            <a:chExt cx="1085850" cy="803102"/>
          </a:xfrm>
        </p:grpSpPr>
        <p:pic>
          <p:nvPicPr>
            <p:cNvPr id="66" name="Picture 65" descr="stick_figure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84485" y="4288630"/>
              <a:ext cx="293568" cy="294742"/>
            </a:xfrm>
            <a:prstGeom prst="rect">
              <a:avLst/>
            </a:prstGeom>
            <a:noFill/>
          </p:spPr>
        </p:pic>
        <p:sp>
          <p:nvSpPr>
            <p:cNvPr id="68" name="TextBox 67"/>
            <p:cNvSpPr txBox="1"/>
            <p:nvPr/>
          </p:nvSpPr>
          <p:spPr>
            <a:xfrm>
              <a:off x="4288344" y="4590151"/>
              <a:ext cx="1085850" cy="501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SCAR</a:t>
              </a:r>
            </a:p>
            <a:p>
              <a:pPr algn="ctr"/>
              <a:r>
                <a:rPr lang="en-US" sz="1200" b="1" dirty="0" smtClean="0"/>
                <a:t>Approver</a:t>
              </a:r>
              <a:endParaRPr lang="en-US" sz="1200" b="1" dirty="0"/>
            </a:p>
          </p:txBody>
        </p:sp>
      </p:grpSp>
      <p:sp>
        <p:nvSpPr>
          <p:cNvPr id="54" name="Down Arrow 53"/>
          <p:cNvSpPr/>
          <p:nvPr/>
        </p:nvSpPr>
        <p:spPr bwMode="auto">
          <a:xfrm rot="18522217">
            <a:off x="5071103" y="3714600"/>
            <a:ext cx="457200" cy="50271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Down Arrow 41"/>
          <p:cNvSpPr/>
          <p:nvPr/>
        </p:nvSpPr>
        <p:spPr bwMode="auto">
          <a:xfrm rot="2634067">
            <a:off x="3946703" y="3719016"/>
            <a:ext cx="457200" cy="452961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8" name="Group 57"/>
          <p:cNvGrpSpPr/>
          <p:nvPr/>
        </p:nvGrpSpPr>
        <p:grpSpPr>
          <a:xfrm>
            <a:off x="990600" y="1981200"/>
            <a:ext cx="1966566" cy="1066800"/>
            <a:chOff x="1066800" y="3657600"/>
            <a:chExt cx="1966566" cy="1066800"/>
          </a:xfrm>
        </p:grpSpPr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3657600"/>
              <a:ext cx="1966566" cy="10668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74" name="TextBox 73"/>
            <p:cNvSpPr txBox="1"/>
            <p:nvPr/>
          </p:nvSpPr>
          <p:spPr>
            <a:xfrm>
              <a:off x="1676400" y="4038600"/>
              <a:ext cx="1219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CARs</a:t>
              </a:r>
              <a:endParaRPr lang="en-US" b="1" dirty="0"/>
            </a:p>
          </p:txBody>
        </p:sp>
      </p:grpSp>
      <p:grpSp>
        <p:nvGrpSpPr>
          <p:cNvPr id="9" name="Group 74"/>
          <p:cNvGrpSpPr/>
          <p:nvPr/>
        </p:nvGrpSpPr>
        <p:grpSpPr>
          <a:xfrm>
            <a:off x="2743200" y="1968261"/>
            <a:ext cx="1966566" cy="1066800"/>
            <a:chOff x="1066800" y="3657600"/>
            <a:chExt cx="1966566" cy="1066800"/>
          </a:xfrm>
        </p:grpSpPr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3657600"/>
              <a:ext cx="1966566" cy="10668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77" name="TextBox 76"/>
            <p:cNvSpPr txBox="1"/>
            <p:nvPr/>
          </p:nvSpPr>
          <p:spPr>
            <a:xfrm>
              <a:off x="1676400" y="4038600"/>
              <a:ext cx="1219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SCARs</a:t>
              </a:r>
              <a:endParaRPr lang="en-US" b="1" dirty="0"/>
            </a:p>
          </p:txBody>
        </p:sp>
      </p:grpSp>
      <p:sp>
        <p:nvSpPr>
          <p:cNvPr id="85" name="Down Arrow 84"/>
          <p:cNvSpPr/>
          <p:nvPr/>
        </p:nvSpPr>
        <p:spPr bwMode="auto">
          <a:xfrm rot="16200000">
            <a:off x="6996153" y="5435461"/>
            <a:ext cx="457200" cy="38100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6" name="Picture 85" descr="stick_figure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15200" y="3352800"/>
            <a:ext cx="293568" cy="294742"/>
          </a:xfrm>
          <a:prstGeom prst="rect">
            <a:avLst/>
          </a:prstGeom>
          <a:noFill/>
        </p:spPr>
      </p:pic>
      <p:sp>
        <p:nvSpPr>
          <p:cNvPr id="87" name="TextBox 86"/>
          <p:cNvSpPr txBox="1"/>
          <p:nvPr/>
        </p:nvSpPr>
        <p:spPr>
          <a:xfrm>
            <a:off x="6781800" y="356687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Effectiveness Checker</a:t>
            </a:r>
            <a:endParaRPr lang="en-US" sz="1200" b="1" dirty="0"/>
          </a:p>
        </p:txBody>
      </p:sp>
      <p:pic>
        <p:nvPicPr>
          <p:cNvPr id="88" name="Picture 1" descr="C:\Documents and Settings\bonnie.welch\Local Settings\Temporary Internet Files\Content.IE5\9YJUGEMW\MC90001438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3527" y="5473561"/>
            <a:ext cx="460326" cy="304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9" name="Bent-Up Arrow 88"/>
          <p:cNvSpPr/>
          <p:nvPr/>
        </p:nvSpPr>
        <p:spPr bwMode="auto">
          <a:xfrm rot="16200000">
            <a:off x="6858000" y="4191000"/>
            <a:ext cx="1447800" cy="990600"/>
          </a:xfrm>
          <a:prstGeom prst="bentUpArrow">
            <a:avLst>
              <a:gd name="adj1" fmla="val 38043"/>
              <a:gd name="adj2" fmla="val 25000"/>
              <a:gd name="adj3" fmla="val 23696"/>
            </a:avLst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0" name="Bent-Up Arrow 89"/>
          <p:cNvSpPr/>
          <p:nvPr/>
        </p:nvSpPr>
        <p:spPr bwMode="auto">
          <a:xfrm rot="16200000" flipH="1">
            <a:off x="7010400" y="5257801"/>
            <a:ext cx="761999" cy="1371600"/>
          </a:xfrm>
          <a:prstGeom prst="bentUpArrow">
            <a:avLst>
              <a:gd name="adj1" fmla="val 43513"/>
              <a:gd name="adj2" fmla="val 25000"/>
              <a:gd name="adj3" fmla="val 23696"/>
            </a:avLst>
          </a:prstGeom>
          <a:solidFill>
            <a:schemeClr val="tx1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910346" y="6013063"/>
            <a:ext cx="12430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Successful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149832" y="4087587"/>
            <a:ext cx="1090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Unsuccessful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84" name="TextBox 10"/>
          <p:cNvSpPr txBox="1">
            <a:spLocks noChangeArrowheads="1"/>
          </p:cNvSpPr>
          <p:nvPr/>
        </p:nvSpPr>
        <p:spPr bwMode="auto">
          <a:xfrm>
            <a:off x="7415253" y="5427048"/>
            <a:ext cx="966747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61" name="Rounded Rectangle 60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07257 -0.2425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12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7" grpId="0"/>
      <p:bldP spid="89" grpId="0" animBg="1"/>
      <p:bldP spid="90" grpId="0" animBg="1"/>
      <p:bldP spid="91" grpId="0"/>
      <p:bldP spid="92" grpId="0"/>
      <p:bldP spid="8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8"/>
          <p:cNvSpPr>
            <a:spLocks noChangeArrowheads="1"/>
          </p:cNvSpPr>
          <p:nvPr/>
        </p:nvSpPr>
        <p:spPr bwMode="auto">
          <a:xfrm>
            <a:off x="1295400" y="1066800"/>
            <a:ext cx="7162799" cy="9906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 anchor="ctr"/>
          <a:lstStyle/>
          <a:p>
            <a:pPr marL="231775" indent="-231775" algn="r">
              <a:spcBef>
                <a:spcPct val="35000"/>
              </a:spcBef>
              <a:buClr>
                <a:srgbClr val="FF140A"/>
              </a:buCl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Functional Flexibility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6858000" cy="990600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sz="2400" dirty="0" smtClean="0"/>
              <a:t>Related (repeat</a:t>
            </a:r>
            <a:r>
              <a:rPr lang="en-US" sz="2400" smtClean="0"/>
              <a:t>) non-conformances </a:t>
            </a:r>
            <a:r>
              <a:rPr lang="en-US" sz="2400" dirty="0" smtClean="0"/>
              <a:t>can be tied into a </a:t>
            </a:r>
            <a:r>
              <a:rPr lang="en-US" sz="2400" smtClean="0"/>
              <a:t>single corrective action...</a:t>
            </a: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CA1871-DC71-4DB0-9805-E1BE024C386A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1514" name="Right Arrow 9"/>
          <p:cNvSpPr>
            <a:spLocks noChangeArrowheads="1"/>
          </p:cNvSpPr>
          <p:nvPr/>
        </p:nvSpPr>
        <p:spPr bwMode="auto">
          <a:xfrm>
            <a:off x="4419600" y="4419600"/>
            <a:ext cx="723900" cy="5842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tx1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wrap="none" tIns="91440" bIns="91440" anchor="ctr"/>
          <a:lstStyle/>
          <a:p>
            <a:pPr marL="231775" indent="-231775" algn="r">
              <a:spcBef>
                <a:spcPct val="35000"/>
              </a:spcBef>
              <a:buClr>
                <a:srgbClr val="FF140A"/>
              </a:buClr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257800" y="4470400"/>
            <a:ext cx="3048000" cy="1705689"/>
            <a:chOff x="5257800" y="4470400"/>
            <a:chExt cx="3048000" cy="1705689"/>
          </a:xfrm>
        </p:grpSpPr>
        <p:sp>
          <p:nvSpPr>
            <p:cNvPr id="11" name="TextBox 10"/>
            <p:cNvSpPr txBox="1"/>
            <p:nvPr/>
          </p:nvSpPr>
          <p:spPr>
            <a:xfrm>
              <a:off x="5295900" y="4914205"/>
              <a:ext cx="2971800" cy="12618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 smtClean="0"/>
                <a:t>Initiate </a:t>
              </a:r>
              <a:r>
                <a:rPr lang="en-US" sz="1400" b="1" dirty="0"/>
                <a:t>CAR</a:t>
              </a:r>
            </a:p>
            <a:p>
              <a:pPr algn="ctr">
                <a:defRPr/>
              </a:pPr>
              <a:r>
                <a:rPr lang="en-US" sz="1400" dirty="0" smtClean="0"/>
                <a:t>2010-JEP-MNC-00001732-CAR-01</a:t>
              </a:r>
              <a:endParaRPr lang="en-US" sz="1400" dirty="0"/>
            </a:p>
            <a:p>
              <a:pPr marL="91440" algn="ctr">
                <a:defRPr/>
              </a:pPr>
              <a:endParaRPr lang="en-US" sz="1200" dirty="0" smtClean="0"/>
            </a:p>
            <a:p>
              <a:pPr algn="ctr">
                <a:defRPr/>
              </a:pPr>
              <a:r>
                <a:rPr lang="en-US" sz="1200" b="1" smtClean="0"/>
                <a:t>Also related </a:t>
              </a:r>
              <a:r>
                <a:rPr lang="en-US" sz="1200" b="1" dirty="0"/>
                <a:t>to:</a:t>
              </a:r>
            </a:p>
            <a:p>
              <a:pPr algn="ctr">
                <a:defRPr/>
              </a:pPr>
              <a:r>
                <a:rPr lang="en-US" sz="1200" dirty="0"/>
                <a:t>2010-JEP-MNC-00001234</a:t>
              </a:r>
            </a:p>
            <a:p>
              <a:pPr algn="ctr">
                <a:defRPr/>
              </a:pPr>
              <a:r>
                <a:rPr lang="en-US" sz="1200" dirty="0" smtClean="0"/>
                <a:t>2010-JEP-MNC-00001382</a:t>
              </a:r>
              <a:endParaRPr lang="en-US" sz="1200" dirty="0"/>
            </a:p>
          </p:txBody>
        </p:sp>
        <p:sp>
          <p:nvSpPr>
            <p:cNvPr id="23" name="Rounded Rectangle 9"/>
            <p:cNvSpPr>
              <a:spLocks noChangeArrowheads="1"/>
            </p:cNvSpPr>
            <p:nvPr/>
          </p:nvSpPr>
          <p:spPr bwMode="auto">
            <a:xfrm>
              <a:off x="5257800" y="4470400"/>
              <a:ext cx="3048000" cy="4572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/>
            <a:lstStyle/>
            <a:p>
              <a:pPr marL="231775" indent="-231775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Step </a:t>
              </a:r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47800" y="4470400"/>
            <a:ext cx="2895600" cy="1219200"/>
            <a:chOff x="1447800" y="4470400"/>
            <a:chExt cx="2895600" cy="1219200"/>
          </a:xfrm>
        </p:grpSpPr>
        <p:sp>
          <p:nvSpPr>
            <p:cNvPr id="22" name="Rounded Rectangle 9"/>
            <p:cNvSpPr>
              <a:spLocks noChangeArrowheads="1"/>
            </p:cNvSpPr>
            <p:nvPr/>
          </p:nvSpPr>
          <p:spPr bwMode="auto">
            <a:xfrm>
              <a:off x="1447800" y="4470400"/>
              <a:ext cx="2895600" cy="4572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/>
            <a:lstStyle/>
            <a:p>
              <a:pPr marL="231775" indent="-231775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Step </a:t>
              </a:r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Flowchart: Document 23"/>
            <p:cNvSpPr/>
            <p:nvPr/>
          </p:nvSpPr>
          <p:spPr bwMode="auto">
            <a:xfrm>
              <a:off x="1447800" y="4927600"/>
              <a:ext cx="2895600" cy="762000"/>
            </a:xfrm>
            <a:prstGeom prst="flowChartDocument">
              <a:avLst/>
            </a:prstGeom>
            <a:solidFill>
              <a:srgbClr val="C0C0C0"/>
            </a:solidFill>
            <a:ln w="12700" cap="flat" cmpd="sng" algn="ctr">
              <a:solidFill>
                <a:srgbClr val="EE2E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dirty="0" smtClean="0"/>
                <a:t>2010-JEP-MNC-00001732</a:t>
              </a:r>
              <a:endParaRPr lang="en-US" dirty="0"/>
            </a:p>
          </p:txBody>
        </p:sp>
      </p:grpSp>
      <p:sp>
        <p:nvSpPr>
          <p:cNvPr id="25" name="Rounded Rectangular Callout 24"/>
          <p:cNvSpPr/>
          <p:nvPr/>
        </p:nvSpPr>
        <p:spPr bwMode="auto">
          <a:xfrm>
            <a:off x="5105400" y="3429000"/>
            <a:ext cx="1981200" cy="533400"/>
          </a:xfrm>
          <a:prstGeom prst="wedgeRoundRectCallout">
            <a:avLst>
              <a:gd name="adj1" fmla="val -68009"/>
              <a:gd name="adj2" fmla="val 122857"/>
              <a:gd name="adj3" fmla="val 16667"/>
            </a:avLst>
          </a:prstGeom>
          <a:solidFill>
            <a:srgbClr val="C0C0C0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Repeat MNC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524000" y="2438400"/>
            <a:ext cx="2895600" cy="1066800"/>
            <a:chOff x="1524000" y="2438400"/>
            <a:chExt cx="2895600" cy="1066800"/>
          </a:xfrm>
        </p:grpSpPr>
        <p:sp>
          <p:nvSpPr>
            <p:cNvPr id="17" name="Flowchart: Document 16"/>
            <p:cNvSpPr/>
            <p:nvPr/>
          </p:nvSpPr>
          <p:spPr bwMode="auto">
            <a:xfrm>
              <a:off x="1524000" y="2743200"/>
              <a:ext cx="2895600" cy="762000"/>
            </a:xfrm>
            <a:prstGeom prst="flowChartDocument">
              <a:avLst/>
            </a:prstGeom>
            <a:solidFill>
              <a:srgbClr val="C0C0C0"/>
            </a:solidFill>
            <a:ln w="12700" cap="flat" cmpd="sng" algn="ctr">
              <a:solidFill>
                <a:srgbClr val="EE2E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dirty="0" smtClean="0"/>
                <a:t>2010-JEP-MNC-00001234</a:t>
              </a:r>
              <a:endParaRPr lang="en-US" dirty="0"/>
            </a:p>
          </p:txBody>
        </p:sp>
        <p:sp>
          <p:nvSpPr>
            <p:cNvPr id="26" name="Rounded Rectangle 9"/>
            <p:cNvSpPr>
              <a:spLocks noChangeArrowheads="1"/>
            </p:cNvSpPr>
            <p:nvPr/>
          </p:nvSpPr>
          <p:spPr bwMode="auto">
            <a:xfrm>
              <a:off x="1524000" y="2438400"/>
              <a:ext cx="2895600" cy="4572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/>
            <a:lstStyle/>
            <a:p>
              <a:pPr marL="231775" indent="-231775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Step </a:t>
              </a:r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24000" y="3200400"/>
            <a:ext cx="2895600" cy="1066800"/>
            <a:chOff x="1524000" y="3200400"/>
            <a:chExt cx="2895600" cy="1066800"/>
          </a:xfrm>
        </p:grpSpPr>
        <p:sp>
          <p:nvSpPr>
            <p:cNvPr id="20" name="Flowchart: Document 19"/>
            <p:cNvSpPr/>
            <p:nvPr/>
          </p:nvSpPr>
          <p:spPr bwMode="auto">
            <a:xfrm>
              <a:off x="1524000" y="3505200"/>
              <a:ext cx="2895600" cy="762000"/>
            </a:xfrm>
            <a:prstGeom prst="flowChartDocument">
              <a:avLst/>
            </a:prstGeom>
            <a:solidFill>
              <a:srgbClr val="C0C0C0"/>
            </a:solidFill>
            <a:ln w="12700" cap="flat" cmpd="sng" algn="ctr">
              <a:solidFill>
                <a:srgbClr val="EE2E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dirty="0" smtClean="0"/>
                <a:t>2010-JEP-MNC-00001382</a:t>
              </a:r>
              <a:endParaRPr lang="en-US" dirty="0"/>
            </a:p>
          </p:txBody>
        </p:sp>
        <p:sp>
          <p:nvSpPr>
            <p:cNvPr id="27" name="Rounded Rectangle 9"/>
            <p:cNvSpPr>
              <a:spLocks noChangeArrowheads="1"/>
            </p:cNvSpPr>
            <p:nvPr/>
          </p:nvSpPr>
          <p:spPr bwMode="auto">
            <a:xfrm>
              <a:off x="1524000" y="3200400"/>
              <a:ext cx="2895600" cy="4572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/>
            <a:lstStyle/>
            <a:p>
              <a:pPr marL="231775" indent="-231775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Step </a:t>
              </a:r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Rounded Rectangle 32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Functional Flexibility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F97199-FDA9-42C6-9388-8CCC41FBC2BB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62575" y="4419600"/>
            <a:ext cx="2971800" cy="523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/>
              <a:t>Initiated CAR</a:t>
            </a:r>
            <a:endParaRPr lang="en-US" sz="1400" b="1" dirty="0"/>
          </a:p>
          <a:p>
            <a:pPr algn="ctr">
              <a:defRPr/>
            </a:pPr>
            <a:r>
              <a:rPr lang="en-US" sz="1400" dirty="0" smtClean="0"/>
              <a:t>2010-JEP-PNC-00001253-CAR-03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362575" y="3657600"/>
            <a:ext cx="2971800" cy="523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/>
              <a:t>Initiate CAR</a:t>
            </a:r>
            <a:endParaRPr lang="en-US" sz="1400" b="1" dirty="0"/>
          </a:p>
          <a:p>
            <a:pPr algn="ctr">
              <a:defRPr/>
            </a:pPr>
            <a:r>
              <a:rPr lang="en-US" sz="1400" dirty="0" smtClean="0"/>
              <a:t>2010-JEP-PNC-00001253-CAR-02</a:t>
            </a:r>
            <a:endParaRPr lang="en-US" sz="1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371600" y="2514600"/>
            <a:ext cx="2895600" cy="1219200"/>
            <a:chOff x="1371600" y="2514600"/>
            <a:chExt cx="2895600" cy="1219200"/>
          </a:xfrm>
        </p:grpSpPr>
        <p:sp>
          <p:nvSpPr>
            <p:cNvPr id="21" name="Flowchart: Document 20"/>
            <p:cNvSpPr/>
            <p:nvPr/>
          </p:nvSpPr>
          <p:spPr bwMode="auto">
            <a:xfrm>
              <a:off x="1371600" y="2971800"/>
              <a:ext cx="2895600" cy="762000"/>
            </a:xfrm>
            <a:prstGeom prst="flowChartDocument">
              <a:avLst/>
            </a:prstGeom>
            <a:solidFill>
              <a:srgbClr val="C0C0C0"/>
            </a:solidFill>
            <a:ln w="12700" cap="flat" cmpd="sng" algn="ctr">
              <a:solidFill>
                <a:srgbClr val="EE2E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b="1" dirty="0" smtClean="0"/>
                <a:t>Completed PNC</a:t>
              </a:r>
            </a:p>
            <a:p>
              <a:pPr algn="ctr">
                <a:defRPr/>
              </a:pPr>
              <a:r>
                <a:rPr lang="en-US" dirty="0" smtClean="0"/>
                <a:t>2010-JEP-PNC-00001253</a:t>
              </a:r>
            </a:p>
          </p:txBody>
        </p:sp>
        <p:sp>
          <p:nvSpPr>
            <p:cNvPr id="26" name="Rounded Rectangle 9"/>
            <p:cNvSpPr>
              <a:spLocks noChangeArrowheads="1"/>
            </p:cNvSpPr>
            <p:nvPr/>
          </p:nvSpPr>
          <p:spPr bwMode="auto">
            <a:xfrm>
              <a:off x="1371600" y="2514600"/>
              <a:ext cx="2895600" cy="4572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/>
            <a:lstStyle/>
            <a:p>
              <a:pPr marL="231775" indent="-231775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Step </a:t>
              </a:r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34000" y="2514600"/>
            <a:ext cx="3048000" cy="990600"/>
            <a:chOff x="5334000" y="2514600"/>
            <a:chExt cx="3048000" cy="990600"/>
          </a:xfrm>
        </p:grpSpPr>
        <p:sp>
          <p:nvSpPr>
            <p:cNvPr id="14" name="TextBox 13"/>
            <p:cNvSpPr txBox="1"/>
            <p:nvPr/>
          </p:nvSpPr>
          <p:spPr>
            <a:xfrm>
              <a:off x="5362575" y="2981980"/>
              <a:ext cx="2971800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 smtClean="0"/>
                <a:t>Initiate CAR</a:t>
              </a:r>
              <a:endParaRPr lang="en-US" sz="1400" b="1" dirty="0"/>
            </a:p>
            <a:p>
              <a:pPr algn="ctr">
                <a:defRPr/>
              </a:pPr>
              <a:r>
                <a:rPr lang="en-US" sz="1400" dirty="0"/>
                <a:t>2010-JEP-PNC-00001253-CAR-01</a:t>
              </a:r>
            </a:p>
          </p:txBody>
        </p:sp>
        <p:sp>
          <p:nvSpPr>
            <p:cNvPr id="27" name="Rounded Rectangle 9"/>
            <p:cNvSpPr>
              <a:spLocks noChangeArrowheads="1"/>
            </p:cNvSpPr>
            <p:nvPr/>
          </p:nvSpPr>
          <p:spPr bwMode="auto">
            <a:xfrm>
              <a:off x="5334000" y="2514600"/>
              <a:ext cx="3048000" cy="4572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 algn="ctr">
              <a:solidFill>
                <a:srgbClr val="EE2E24"/>
              </a:solidFill>
              <a:round/>
              <a:headEnd/>
              <a:tailEnd/>
            </a:ln>
          </p:spPr>
          <p:txBody>
            <a:bodyPr wrap="none" tIns="91440" bIns="91440"/>
            <a:lstStyle/>
            <a:p>
              <a:pPr marL="231775" indent="-231775">
                <a:spcBef>
                  <a:spcPct val="35000"/>
                </a:spcBef>
                <a:buClr>
                  <a:srgbClr val="FF140A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Step </a:t>
              </a:r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ight Arrow 9"/>
          <p:cNvSpPr>
            <a:spLocks noChangeArrowheads="1"/>
          </p:cNvSpPr>
          <p:nvPr/>
        </p:nvSpPr>
        <p:spPr bwMode="auto">
          <a:xfrm>
            <a:off x="4495800" y="2514600"/>
            <a:ext cx="723900" cy="5842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tx1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wrap="none" tIns="91440" bIns="91440" anchor="ctr"/>
          <a:lstStyle/>
          <a:p>
            <a:pPr marL="231775" indent="-231775" algn="r">
              <a:spcBef>
                <a:spcPct val="35000"/>
              </a:spcBef>
              <a:buClr>
                <a:srgbClr val="FF140A"/>
              </a:buCl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2" name="Rounded Rectangle 21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ounded Rectangle 8"/>
          <p:cNvSpPr>
            <a:spLocks noChangeArrowheads="1"/>
          </p:cNvSpPr>
          <p:nvPr/>
        </p:nvSpPr>
        <p:spPr bwMode="auto">
          <a:xfrm>
            <a:off x="1295400" y="1066800"/>
            <a:ext cx="7162799" cy="9906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 anchor="ctr"/>
          <a:lstStyle/>
          <a:p>
            <a:pPr marL="231775" indent="-231775" algn="r">
              <a:spcBef>
                <a:spcPct val="35000"/>
              </a:spcBef>
              <a:buClr>
                <a:srgbClr val="FF140A"/>
              </a:buCl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1371600" y="12192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Conversely, a single non-conformance can trigger multiple related corrective</a:t>
            </a:r>
            <a:r>
              <a:rPr kumimoji="0" lang="en-US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actions: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1"/>
          <p:cNvSpPr>
            <a:spLocks noChangeArrowheads="1"/>
          </p:cNvSpPr>
          <p:nvPr/>
        </p:nvSpPr>
        <p:spPr bwMode="auto">
          <a:xfrm>
            <a:off x="1981200" y="2743200"/>
            <a:ext cx="5837238" cy="1066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</a:gra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 anchor="ctr"/>
          <a:lstStyle/>
          <a:p>
            <a:pPr marL="231775" indent="-231775" algn="r">
              <a:spcBef>
                <a:spcPct val="35000"/>
              </a:spcBef>
              <a:buClr>
                <a:srgbClr val="FF140A"/>
              </a:buClr>
            </a:pP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298C7D-AE6B-487A-B55B-B8FEECAD71A7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2995613"/>
            <a:ext cx="8075613" cy="8905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5000"/>
              </a:lnSpc>
            </a:pPr>
            <a:r>
              <a:rPr lang="en-US" sz="3200" b="1" smtClean="0"/>
              <a:t>Technical Overview</a:t>
            </a:r>
          </a:p>
        </p:txBody>
      </p:sp>
      <p:sp>
        <p:nvSpPr>
          <p:cNvPr id="12" name="Rounded Rectangle 11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System Information</a:t>
            </a:r>
            <a:endParaRPr lang="en-US" b="1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Web-based, vendor-developed application</a:t>
            </a:r>
            <a:endParaRPr lang="en-US" dirty="0" smtClean="0"/>
          </a:p>
          <a:p>
            <a:pPr lvl="1"/>
            <a:r>
              <a:rPr lang="en-US" dirty="0" smtClean="0"/>
              <a:t>Certified on Internet Explorer 7 &amp; 8</a:t>
            </a:r>
          </a:p>
          <a:p>
            <a:r>
              <a:rPr lang="en-US" smtClean="0"/>
              <a:t>Single instance </a:t>
            </a:r>
            <a:r>
              <a:rPr lang="en-US" dirty="0" smtClean="0"/>
              <a:t>hosted </a:t>
            </a:r>
            <a:r>
              <a:rPr lang="en-US" smtClean="0"/>
              <a:t>on Cummins architecture</a:t>
            </a:r>
            <a:endParaRPr lang="en-US" dirty="0" smtClean="0"/>
          </a:p>
          <a:p>
            <a:pPr lvl="1"/>
            <a:r>
              <a:rPr lang="en-US" smtClean="0"/>
              <a:t>WebSphere, Single Sign-on, Oracle backbone, etc.</a:t>
            </a:r>
            <a:endParaRPr lang="en-US" dirty="0" smtClean="0"/>
          </a:p>
          <a:p>
            <a:pPr lvl="1">
              <a:buNone/>
            </a:pPr>
            <a:endParaRPr lang="en-US" u="sng" dirty="0" smtClean="0">
              <a:solidFill>
                <a:srgbClr val="0000FF"/>
              </a:solidFill>
            </a:endParaRPr>
          </a:p>
          <a:p>
            <a:pPr lvl="1"/>
            <a:endParaRPr lang="en-US" u="sng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00B6B9-0C24-4603-8F86-99564DF9B58D}" type="slidenum">
              <a:rPr lang="en-US"/>
              <a:pPr/>
              <a:t>36</a:t>
            </a:fld>
            <a:endParaRPr lang="en-US" dirty="0"/>
          </a:p>
        </p:txBody>
      </p:sp>
      <p:pic>
        <p:nvPicPr>
          <p:cNvPr id="11" name="Picture 2" descr="C:\Users\hw738\AppData\Local\Temp\SNAGHTML27908d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657600"/>
            <a:ext cx="4278640" cy="2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Interfaces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53AA-B5C8-4DD5-82A4-D92C4DFBE3C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Rounded Rectangle 6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25513" y="1243013"/>
            <a:ext cx="8061325" cy="2033587"/>
          </a:xfrm>
        </p:spPr>
        <p:txBody>
          <a:bodyPr/>
          <a:lstStyle/>
          <a:p>
            <a:pPr>
              <a:buNone/>
            </a:pPr>
            <a:r>
              <a:rPr lang="en-US" smtClean="0"/>
              <a:t>In order to maintain consistency, the system relies on interfaces with several authoritative source systems:</a:t>
            </a:r>
            <a:endParaRPr lang="en-US" u="sng" dirty="0" smtClean="0">
              <a:solidFill>
                <a:srgbClr val="0000FF"/>
              </a:solidFill>
            </a:endParaRPr>
          </a:p>
          <a:p>
            <a:pPr lvl="1"/>
            <a:endParaRPr lang="en-US" u="sng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90750"/>
            <a:ext cx="6096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System </a:t>
            </a:r>
            <a:r>
              <a:rPr lang="en-US" b="1" dirty="0" smtClean="0"/>
              <a:t>Layout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00B6B9-0C24-4603-8F86-99564DF9B58D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2" name="Rounded Rectangle 11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ounded Rectangle 13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ounded Rectangle 14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ounded Rectangle 15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ounded Rectangle 16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23950"/>
            <a:ext cx="741997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1"/>
          <p:cNvSpPr>
            <a:spLocks noChangeArrowheads="1"/>
          </p:cNvSpPr>
          <p:nvPr/>
        </p:nvSpPr>
        <p:spPr bwMode="auto">
          <a:xfrm>
            <a:off x="1981200" y="2743200"/>
            <a:ext cx="5837238" cy="1066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</a:gra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 anchor="ctr"/>
          <a:lstStyle/>
          <a:p>
            <a:pPr marL="231775" indent="-231775" algn="r">
              <a:spcBef>
                <a:spcPct val="35000"/>
              </a:spcBef>
              <a:buClr>
                <a:srgbClr val="FF140A"/>
              </a:buClr>
            </a:pP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298C7D-AE6B-487A-B55B-B8FEECAD71A7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2971800"/>
            <a:ext cx="8075613" cy="8905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5000"/>
              </a:lnSpc>
            </a:pPr>
            <a:r>
              <a:rPr lang="en-US" sz="3200" b="1" smtClean="0"/>
              <a:t>Implementation</a:t>
            </a:r>
            <a:endParaRPr lang="en-US" sz="3200" b="1" dirty="0" smtClean="0"/>
          </a:p>
          <a:p>
            <a:pPr algn="ctr" eaLnBrk="0" hangingPunct="0">
              <a:lnSpc>
                <a:spcPct val="95000"/>
              </a:lnSpc>
            </a:pP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2" name="Rounded Rectangle 11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ounded Rectangle 8"/>
          <p:cNvSpPr>
            <a:spLocks noChangeArrowheads="1"/>
          </p:cNvSpPr>
          <p:nvPr/>
        </p:nvSpPr>
        <p:spPr bwMode="auto">
          <a:xfrm>
            <a:off x="838200" y="1371600"/>
            <a:ext cx="8077199" cy="46482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 anchor="ctr"/>
          <a:lstStyle/>
          <a:p>
            <a:pPr marL="231775" indent="-231775" algn="r">
              <a:spcBef>
                <a:spcPct val="35000"/>
              </a:spcBef>
              <a:buClr>
                <a:srgbClr val="FF140A"/>
              </a:buCl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Cummins Quality Management Solutions</a:t>
            </a:r>
            <a:endParaRPr lang="en-US" b="1" dirty="0" smtClean="0"/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467599" cy="42672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800" smtClean="0"/>
              <a:t>The term “Cummins </a:t>
            </a:r>
            <a:r>
              <a:rPr lang="en-US" sz="2800" dirty="0" smtClean="0"/>
              <a:t>Quality </a:t>
            </a:r>
            <a:r>
              <a:rPr lang="en-US" sz="2800" smtClean="0"/>
              <a:t>Management Solutions”, or CQMS, refers to a group of key quality functions and the various software tools that support those functions.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800" smtClean="0"/>
              <a:t>Each software application enables </a:t>
            </a:r>
            <a:r>
              <a:rPr lang="en-US" sz="2800" dirty="0" smtClean="0"/>
              <a:t>and facilitates better control of Cummins</a:t>
            </a:r>
            <a:r>
              <a:rPr lang="en-US" sz="2800" smtClean="0"/>
              <a:t>’ quality management processes</a:t>
            </a:r>
            <a:r>
              <a:rPr lang="en-US" sz="2800" dirty="0" smtClean="0"/>
              <a:t>. </a:t>
            </a:r>
          </a:p>
        </p:txBody>
      </p:sp>
      <p:sp>
        <p:nvSpPr>
          <p:cNvPr id="122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33580F-378F-4F4F-83A1-210F98D26E5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" name="Rounded Rectangle 12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High-level Implementation Process</a:t>
            </a:r>
            <a:endParaRPr lang="en-US" b="1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762001" y="1295400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en-US" sz="2400" smtClean="0"/>
              <a:t>Detailed project plans are available, but at a high level, MetricStream – Non-conformance and MetricStream – CAR/SCAR implementation follows a unique M-gate methodology (developed as an output of two 6S projects):</a:t>
            </a:r>
          </a:p>
          <a:p>
            <a:pPr>
              <a:buNone/>
            </a:pPr>
            <a:endParaRPr lang="en-US" sz="2000" smtClean="0"/>
          </a:p>
          <a:p>
            <a:pPr marL="514350" indent="-514350"/>
            <a:r>
              <a:rPr lang="en-US" sz="2000" smtClean="0"/>
              <a:t>M0 - Identify Stakeholders, Short Intro, Budget and High-level Schedule</a:t>
            </a:r>
          </a:p>
          <a:p>
            <a:pPr marL="514350" indent="-514350"/>
            <a:r>
              <a:rPr lang="en-US" sz="2000" smtClean="0"/>
              <a:t>M1 - Supplier, SQIE, Supplier Contact Identification and Registration</a:t>
            </a:r>
          </a:p>
          <a:p>
            <a:pPr marL="514350" indent="-514350"/>
            <a:r>
              <a:rPr lang="en-US" sz="2000" smtClean="0"/>
              <a:t>M2 – Long Intro, Site Definition, Master Data Source Identification</a:t>
            </a:r>
          </a:p>
          <a:p>
            <a:pPr marL="514350" indent="-514350"/>
            <a:r>
              <a:rPr lang="en-US" sz="2000" smtClean="0"/>
              <a:t>M3 - Site Configuration</a:t>
            </a:r>
          </a:p>
          <a:p>
            <a:pPr marL="514350" indent="-514350"/>
            <a:r>
              <a:rPr lang="en-US" sz="2000" smtClean="0"/>
              <a:t>M4 - Interface Development</a:t>
            </a:r>
          </a:p>
          <a:p>
            <a:pPr marL="514350" indent="-514350"/>
            <a:r>
              <a:rPr lang="en-US" sz="2000" smtClean="0"/>
              <a:t>M5 -  Training and Staging</a:t>
            </a:r>
          </a:p>
          <a:p>
            <a:pPr marL="514350" indent="-514350"/>
            <a:r>
              <a:rPr lang="en-US" sz="2000" smtClean="0"/>
              <a:t>M6 – Go-live and Infant Care</a:t>
            </a:r>
            <a:endParaRPr lang="en-US" sz="2000" dirty="0" smtClean="0"/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33EAA7-C6E6-4392-8D9F-24D8B87D7C57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2" name="Rounded Rectangle 11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Next Steps</a:t>
            </a:r>
            <a:endParaRPr lang="en-US" b="1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925513" y="1905000"/>
            <a:ext cx="8061325" cy="3657600"/>
          </a:xfrm>
        </p:spPr>
        <p:txBody>
          <a:bodyPr/>
          <a:lstStyle/>
          <a:p>
            <a:r>
              <a:rPr lang="en-US" smtClean="0"/>
              <a:t>Begin identification of direct active suppliers</a:t>
            </a:r>
          </a:p>
          <a:p>
            <a:endParaRPr lang="en-US" smtClean="0"/>
          </a:p>
          <a:p>
            <a:r>
              <a:rPr lang="en-US" smtClean="0"/>
              <a:t>Begin identification of supplier contacts and start registration</a:t>
            </a:r>
          </a:p>
          <a:p>
            <a:endParaRPr lang="en-US" smtClean="0"/>
          </a:p>
          <a:p>
            <a:r>
              <a:rPr lang="en-US" smtClean="0"/>
              <a:t>Schedule and hold the long introduction meeting with identified key stakeholders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33EAA7-C6E6-4392-8D9F-24D8B87D7C57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2" name="Rounded Rectangle 11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890" y="296863"/>
            <a:ext cx="8075613" cy="890587"/>
          </a:xfrm>
        </p:spPr>
        <p:txBody>
          <a:bodyPr/>
          <a:lstStyle/>
          <a:p>
            <a:pPr algn="ctr"/>
            <a:r>
              <a:rPr lang="en-US" b="1" dirty="0" smtClean="0"/>
              <a:t>The Goal of CQMS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53AA-B5C8-4DD5-82A4-D92C4DFBE3C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85900" y="213360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ctr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right way to do the work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14800"/>
            <a:ext cx="3491865" cy="232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85900" y="15240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ctr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“For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processes -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485900" y="281940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ctr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the only way to do the work </a:t>
            </a: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worldwide.”</a:t>
            </a:r>
          </a:p>
          <a:p>
            <a:pPr marL="231775" marR="0" lvl="0" indent="-231775" algn="ctr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600" kern="0" smtClean="0">
                <a:latin typeface="+mn-lt"/>
                <a:cs typeface="+mn-cs"/>
              </a:rPr>
              <a:t>-- Tom Linebarger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ounded Rectangle 10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F32703-98BD-4FC0-9B08-2EA4F617AB5E}" type="slidenum">
              <a:rPr lang="en-US"/>
              <a:pPr/>
              <a:t>6</a:t>
            </a:fld>
            <a:endParaRPr lang="en-US" dirty="0"/>
          </a:p>
        </p:txBody>
      </p:sp>
      <p:graphicFrame>
        <p:nvGraphicFramePr>
          <p:cNvPr id="62" name="Content Placeholder 6"/>
          <p:cNvGraphicFramePr>
            <a:graphicFrameLocks/>
          </p:cNvGraphicFramePr>
          <p:nvPr/>
        </p:nvGraphicFramePr>
        <p:xfrm>
          <a:off x="1230313" y="807720"/>
          <a:ext cx="7685087" cy="551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5" name="Slide Number Placeholder 5"/>
          <p:cNvSpPr txBox="1">
            <a:spLocks/>
          </p:cNvSpPr>
          <p:nvPr/>
        </p:nvSpPr>
        <p:spPr bwMode="auto">
          <a:xfrm>
            <a:off x="744538" y="6276975"/>
            <a:ext cx="449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46C98-2BE3-4041-BB65-35CC955034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44499" y="1258669"/>
            <a:ext cx="2247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MetricStream – </a:t>
            </a:r>
          </a:p>
          <a:p>
            <a:r>
              <a:rPr lang="en-US" smtClean="0"/>
              <a:t>Non-conformance (QSi for non-MetricStream sites)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584013" y="2438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QSi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939538" y="5181600"/>
            <a:ext cx="197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GE Fanuc</a:t>
            </a:r>
          </a:p>
          <a:p>
            <a:r>
              <a:rPr lang="en-US" dirty="0" smtClean="0"/>
              <a:t>(was Visual SPC)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867400" y="61838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EASE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632229" y="53340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Lotus </a:t>
            </a:r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895600" y="61722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Lotus Notes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76200" y="3581400"/>
            <a:ext cx="24117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GPS – PPAP</a:t>
            </a:r>
          </a:p>
          <a:p>
            <a:pPr algn="ctr"/>
            <a:r>
              <a:rPr lang="en-US" smtClean="0"/>
              <a:t>(EBU/Fuel Systems)</a:t>
            </a:r>
          </a:p>
          <a:p>
            <a:pPr algn="ctr"/>
            <a:r>
              <a:rPr lang="en-US" smtClean="0"/>
              <a:t>MetricStream – PPAP</a:t>
            </a:r>
          </a:p>
          <a:p>
            <a:pPr algn="ctr"/>
            <a:r>
              <a:rPr lang="en-US" smtClean="0"/>
              <a:t>(all other BUs)</a:t>
            </a:r>
          </a:p>
          <a:p>
            <a:pPr algn="ctr"/>
            <a:endParaRPr lang="en-US" dirty="0" smtClean="0"/>
          </a:p>
        </p:txBody>
      </p:sp>
      <p:sp>
        <p:nvSpPr>
          <p:cNvPr id="73" name="TextBox 72"/>
          <p:cNvSpPr txBox="1"/>
          <p:nvPr/>
        </p:nvSpPr>
        <p:spPr>
          <a:xfrm>
            <a:off x="2590800" y="1524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Minitab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812613" y="37338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QSi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868680" y="101025"/>
            <a:ext cx="804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Cummins Quality </a:t>
            </a:r>
            <a:r>
              <a:rPr lang="en-US" sz="3200" smtClean="0">
                <a:solidFill>
                  <a:schemeClr val="accent1"/>
                </a:solidFill>
              </a:rPr>
              <a:t>Management Solutions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1066800" y="609600"/>
            <a:ext cx="2590800" cy="762000"/>
          </a:xfrm>
          <a:prstGeom prst="wedgeRoundRectCallout">
            <a:avLst>
              <a:gd name="adj1" fmla="val 40577"/>
              <a:gd name="adj2" fmla="val 69282"/>
              <a:gd name="adj3" fmla="val 16667"/>
            </a:avLst>
          </a:prstGeom>
          <a:solidFill>
            <a:srgbClr val="C0C0C0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r>
              <a:rPr lang="en-US" dirty="0" smtClean="0"/>
              <a:t>The red circles represent</a:t>
            </a:r>
          </a:p>
          <a:p>
            <a:pPr marL="231775" marR="0" indent="-231775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r>
              <a:rPr lang="en-US" dirty="0" smtClean="0"/>
              <a:t>the key quality functions</a:t>
            </a: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3276600" y="1981200"/>
            <a:ext cx="2895600" cy="990600"/>
          </a:xfrm>
          <a:prstGeom prst="wedgeRoundRectCallout">
            <a:avLst>
              <a:gd name="adj1" fmla="val 33642"/>
              <a:gd name="adj2" fmla="val -120572"/>
              <a:gd name="adj3" fmla="val 16667"/>
            </a:avLst>
          </a:prstGeom>
          <a:solidFill>
            <a:srgbClr val="C0C0C0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r>
              <a:rPr lang="en-US" dirty="0" smtClean="0"/>
              <a:t>The tools supporting these </a:t>
            </a:r>
          </a:p>
          <a:p>
            <a:pPr marL="231775" marR="0" indent="-231775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r>
              <a:rPr lang="en-US" dirty="0" smtClean="0"/>
              <a:t>functions are listed in black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98220" y="2526268"/>
            <a:ext cx="99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Maximo</a:t>
            </a:r>
            <a:endParaRPr lang="en-US" dirty="0"/>
          </a:p>
        </p:txBody>
      </p:sp>
      <p:sp>
        <p:nvSpPr>
          <p:cNvPr id="27" name="Rounded Rectangle 26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609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MetricStream – </a:t>
            </a:r>
            <a:r>
              <a:rPr lang="en-US" smtClean="0"/>
              <a:t>CAR/SCAR (QSi for non-MetricStream sites)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2"/>
      <p:bldP spid="67" grpId="1"/>
      <p:bldP spid="68" grpId="1"/>
      <p:bldP spid="69" grpId="0"/>
      <p:bldP spid="70" grpId="0"/>
      <p:bldP spid="71" grpId="0"/>
      <p:bldP spid="72" grpId="0"/>
      <p:bldP spid="73" grpId="0"/>
      <p:bldP spid="20" grpId="0" animBg="1"/>
      <p:bldP spid="21" grpId="1" animBg="1"/>
      <p:bldP spid="2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ounded Rectangle 8"/>
          <p:cNvSpPr>
            <a:spLocks noChangeArrowheads="1"/>
          </p:cNvSpPr>
          <p:nvPr/>
        </p:nvSpPr>
        <p:spPr bwMode="auto">
          <a:xfrm>
            <a:off x="838200" y="1371600"/>
            <a:ext cx="8077199" cy="46482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EE2E24"/>
            </a:solidFill>
            <a:round/>
            <a:headEnd/>
            <a:tailEnd/>
          </a:ln>
        </p:spPr>
        <p:txBody>
          <a:bodyPr wrap="none" tIns="91440" bIns="91440" anchor="ctr"/>
          <a:lstStyle/>
          <a:p>
            <a:pPr marL="231775" indent="-231775" algn="r">
              <a:spcBef>
                <a:spcPct val="35000"/>
              </a:spcBef>
              <a:buClr>
                <a:srgbClr val="FF140A"/>
              </a:buCl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The MetricStream Suite</a:t>
            </a:r>
            <a:endParaRPr lang="en-US" b="1" dirty="0" smtClean="0"/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467599" cy="4267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800" smtClean="0"/>
              <a:t>Several of the CQMS tools on the previous slide have been developed by MetricStream, an external vendor.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800" smtClean="0"/>
              <a:t>These tools all share the same look and feel, and are collectively known as the MetricStream Suite.</a:t>
            </a:r>
            <a:endParaRPr lang="en-US" sz="2800" dirty="0" smtClean="0"/>
          </a:p>
        </p:txBody>
      </p:sp>
      <p:sp>
        <p:nvSpPr>
          <p:cNvPr id="122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33580F-378F-4F4F-83A1-210F98D26E5E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3" name="Rounded Rectangle 12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F32703-98BD-4FC0-9B08-2EA4F617AB5E}" type="slidenum">
              <a:rPr lang="en-US"/>
              <a:pPr/>
              <a:t>8</a:t>
            </a:fld>
            <a:endParaRPr lang="en-US" dirty="0"/>
          </a:p>
        </p:txBody>
      </p:sp>
      <p:graphicFrame>
        <p:nvGraphicFramePr>
          <p:cNvPr id="62" name="Content Placeholder 6"/>
          <p:cNvGraphicFramePr>
            <a:graphicFrameLocks/>
          </p:cNvGraphicFramePr>
          <p:nvPr/>
        </p:nvGraphicFramePr>
        <p:xfrm>
          <a:off x="1230313" y="807720"/>
          <a:ext cx="7685087" cy="551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5" name="Slide Number Placeholder 5"/>
          <p:cNvSpPr txBox="1">
            <a:spLocks/>
          </p:cNvSpPr>
          <p:nvPr/>
        </p:nvSpPr>
        <p:spPr bwMode="auto">
          <a:xfrm>
            <a:off x="744538" y="6276975"/>
            <a:ext cx="449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46C98-2BE3-4041-BB65-35CC955034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90600" y="762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MetricStream – Non-conformance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842694" y="4191000"/>
            <a:ext cx="4262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MetricStream – PPAP</a:t>
            </a:r>
          </a:p>
          <a:p>
            <a:pPr algn="ctr"/>
            <a:r>
              <a:rPr lang="en-US" smtClean="0"/>
              <a:t>(all BUs except EBU and Fuel Systems)</a:t>
            </a:r>
          </a:p>
          <a:p>
            <a:pPr algn="ctr"/>
            <a:endParaRPr lang="en-US" dirty="0" smtClean="0"/>
          </a:p>
        </p:txBody>
      </p:sp>
      <p:sp>
        <p:nvSpPr>
          <p:cNvPr id="75" name="TextBox 74"/>
          <p:cNvSpPr txBox="1"/>
          <p:nvPr/>
        </p:nvSpPr>
        <p:spPr>
          <a:xfrm>
            <a:off x="868680" y="101025"/>
            <a:ext cx="804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chemeClr val="accent1"/>
                </a:solidFill>
              </a:rPr>
              <a:t>The MetricStream Suite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7" name="Rounded Rectangle 26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1200" y="2514600"/>
            <a:ext cx="303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MetricStream – CAR/SCAR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59830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MetricStream – CQM</a:t>
            </a:r>
          </a:p>
          <a:p>
            <a:pPr algn="ctr"/>
            <a:r>
              <a:rPr lang="en-US" smtClean="0"/>
              <a:t>(in development)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2" grpId="0"/>
      <p:bldP spid="19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C933-6A7F-4B3C-8826-BB6D5CEC356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1225" y="296863"/>
            <a:ext cx="8075613" cy="8905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Other Words...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25513" y="1395413"/>
            <a:ext cx="8061325" cy="4400550"/>
          </a:xfrm>
          <a:prstGeom prst="rect">
            <a:avLst/>
          </a:prstGeom>
        </p:spPr>
        <p:txBody>
          <a:bodyPr/>
          <a:lstStyle/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MetricStream</a:t>
            </a:r>
            <a:r>
              <a:rPr kumimoji="0" lang="en-US" sz="26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Non-conformance is the software tool that manages Material and Process Non-conformance</a:t>
            </a:r>
          </a:p>
          <a:p>
            <a:pPr marL="231775" indent="-231775" eaLnBrk="0" hangingPunct="0">
              <a:spcBef>
                <a:spcPct val="35000"/>
              </a:spcBef>
              <a:buClr>
                <a:srgbClr val="EE2E24"/>
              </a:buClr>
              <a:buFont typeface="Wingdings" pitchFamily="2" charset="2"/>
              <a:buChar char="§"/>
              <a:defRPr/>
            </a:pPr>
            <a:r>
              <a:rPr lang="en-US" sz="2600" kern="0" smtClean="0"/>
              <a:t>MetricStream – CAR/SCAR is the software tool that manages Corrective and Supplier Corrective Action Requests</a:t>
            </a:r>
          </a:p>
          <a:p>
            <a:pPr marL="231775" indent="-231775" eaLnBrk="0" hangingPunct="0">
              <a:spcBef>
                <a:spcPct val="35000"/>
              </a:spcBef>
              <a:buClr>
                <a:srgbClr val="EE2E24"/>
              </a:buClr>
              <a:buFont typeface="Wingdings" pitchFamily="2" charset="2"/>
              <a:buChar char="§"/>
              <a:defRPr/>
            </a:pPr>
            <a:endParaRPr lang="en-US" sz="2600" kern="0" smtClean="0"/>
          </a:p>
          <a:p>
            <a:pPr marL="231775" indent="-231775" eaLnBrk="0" hangingPunct="0">
              <a:spcBef>
                <a:spcPct val="35000"/>
              </a:spcBef>
              <a:buClr>
                <a:srgbClr val="EE2E24"/>
              </a:buClr>
              <a:defRPr/>
            </a:pPr>
            <a:r>
              <a:rPr lang="en-US" sz="2600" kern="0" smtClean="0"/>
              <a:t>Both tools are part of the MetricStream Suite, which is a key component of CQMS </a:t>
            </a: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600" b="0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9" name="Rounded Rectangle 8">
            <a:hlinkClick r:id="" action="ppaction://macro?name=HomeSlide"/>
          </p:cNvPr>
          <p:cNvSpPr/>
          <p:nvPr/>
        </p:nvSpPr>
        <p:spPr bwMode="auto">
          <a:xfrm>
            <a:off x="0" y="5638800"/>
            <a:ext cx="685800" cy="457200"/>
          </a:xfrm>
          <a:prstGeom prst="roundRect">
            <a:avLst/>
          </a:prstGeom>
          <a:solidFill>
            <a:srgbClr val="C0C0C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mminsSTD_WHITE_C">
  <a:themeElements>
    <a:clrScheme name="CumminsSTD_WHITE_C 14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EE2E24"/>
      </a:accent1>
      <a:accent2>
        <a:srgbClr val="5F5F5F"/>
      </a:accent2>
      <a:accent3>
        <a:srgbClr val="FFFFFF"/>
      </a:accent3>
      <a:accent4>
        <a:srgbClr val="000000"/>
      </a:accent4>
      <a:accent5>
        <a:srgbClr val="F5ADAC"/>
      </a:accent5>
      <a:accent6>
        <a:srgbClr val="555555"/>
      </a:accent6>
      <a:hlink>
        <a:srgbClr val="C0C0C0"/>
      </a:hlink>
      <a:folHlink>
        <a:srgbClr val="CC3300"/>
      </a:folHlink>
    </a:clrScheme>
    <a:fontScheme name="CumminsSTD_WHITE_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EE2E2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231775" marR="0" indent="-231775" algn="r" defTabSz="914400" rtl="0" eaLnBrk="1" fontAlgn="base" latinLnBrk="0" hangingPunct="1">
          <a:lnSpc>
            <a:spcPct val="100000"/>
          </a:lnSpc>
          <a:spcBef>
            <a:spcPct val="35000"/>
          </a:spcBef>
          <a:spcAft>
            <a:spcPct val="0"/>
          </a:spcAft>
          <a:buClr>
            <a:srgbClr val="FF140A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EE2E2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231775" marR="0" indent="-231775" algn="r" defTabSz="914400" rtl="0" eaLnBrk="1" fontAlgn="base" latinLnBrk="0" hangingPunct="1">
          <a:lnSpc>
            <a:spcPct val="100000"/>
          </a:lnSpc>
          <a:spcBef>
            <a:spcPct val="35000"/>
          </a:spcBef>
          <a:spcAft>
            <a:spcPct val="0"/>
          </a:spcAft>
          <a:buClr>
            <a:srgbClr val="FF140A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mminsSTD_WHITE_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mminsSTD_WHITE_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mminsSTD_WHITE_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mminsSTD_WHITE_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mminsSTD_WHITE_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mminsSTD_WHITE_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minsSTD_WHITE_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minsSTD_WHITE_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minsSTD_WHITE_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minsSTD_WHITE_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minsSTD_WHITE_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minsSTD_WHITE_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minsSTD_WHITE_C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E2E24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F5ADAC"/>
        </a:accent5>
        <a:accent6>
          <a:srgbClr val="005CB9"/>
        </a:accent6>
        <a:hlink>
          <a:srgbClr val="FA9900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mminsSTD_WHITE_C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E2E24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5ADAC"/>
        </a:accent5>
        <a:accent6>
          <a:srgbClr val="555555"/>
        </a:accent6>
        <a:hlink>
          <a:srgbClr val="C0C0C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54620</TotalTime>
  <Words>1393</Words>
  <Application>Microsoft Office PowerPoint</Application>
  <PresentationFormat>On-screen Show (4:3)</PresentationFormat>
  <Paragraphs>424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CumminsSTD_WHITE_C</vt:lpstr>
      <vt:lpstr>MetricStream – Non-conformance and MetricStream – CAR/SCAR </vt:lpstr>
      <vt:lpstr>Click to Explore:</vt:lpstr>
      <vt:lpstr>Slide 3</vt:lpstr>
      <vt:lpstr>Cummins Quality Management Solutions</vt:lpstr>
      <vt:lpstr>The Goal of CQMS</vt:lpstr>
      <vt:lpstr>Slide 6</vt:lpstr>
      <vt:lpstr>The MetricStream Suite</vt:lpstr>
      <vt:lpstr>Slide 8</vt:lpstr>
      <vt:lpstr>Slide 9</vt:lpstr>
      <vt:lpstr>Slide 10</vt:lpstr>
      <vt:lpstr>The Goal of the Quality Function</vt:lpstr>
      <vt:lpstr>Slide 12</vt:lpstr>
      <vt:lpstr>Slide 13</vt:lpstr>
      <vt:lpstr>Slide 14</vt:lpstr>
      <vt:lpstr>Benefits to the Site</vt:lpstr>
      <vt:lpstr>Benefits to the Quality Organization</vt:lpstr>
      <vt:lpstr>Benefits to the IT Organization</vt:lpstr>
      <vt:lpstr>Benefits to Suppliers</vt:lpstr>
      <vt:lpstr>Training and Support</vt:lpstr>
      <vt:lpstr>Slide 20</vt:lpstr>
      <vt:lpstr>Inputs and Outputs</vt:lpstr>
      <vt:lpstr>High-level Functional Overview</vt:lpstr>
      <vt:lpstr>Common Process</vt:lpstr>
      <vt:lpstr>Basic PNC Flow</vt:lpstr>
      <vt:lpstr>Supplier PNC Flow</vt:lpstr>
      <vt:lpstr>Basic MNC Flow</vt:lpstr>
      <vt:lpstr>MNC with Waiver Flow</vt:lpstr>
      <vt:lpstr>Supplier MNC Flow</vt:lpstr>
      <vt:lpstr>Basic CAR Flow</vt:lpstr>
      <vt:lpstr>CAR with Monitoring Flow</vt:lpstr>
      <vt:lpstr>Basic SCAR Flow</vt:lpstr>
      <vt:lpstr>SCAR with Monitoring Flow</vt:lpstr>
      <vt:lpstr>Functional Flexibility</vt:lpstr>
      <vt:lpstr>Functional Flexibility</vt:lpstr>
      <vt:lpstr>Slide 35</vt:lpstr>
      <vt:lpstr>System Information</vt:lpstr>
      <vt:lpstr>Interfaces</vt:lpstr>
      <vt:lpstr>System Layout</vt:lpstr>
      <vt:lpstr>Slide 39</vt:lpstr>
      <vt:lpstr>High-level Implementation Process</vt:lpstr>
      <vt:lpstr>Next Steps</vt:lpstr>
    </vt:vector>
  </TitlesOfParts>
  <Company>Cummins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CQMS Weekly Status Report</dc:title>
  <dc:creator>iy614</dc:creator>
  <cp:lastModifiedBy>Rob Amini</cp:lastModifiedBy>
  <cp:revision>911</cp:revision>
  <cp:lastPrinted>2008-03-20T15:15:50Z</cp:lastPrinted>
  <dcterms:created xsi:type="dcterms:W3CDTF">2010-07-02T15:15:50Z</dcterms:created>
  <dcterms:modified xsi:type="dcterms:W3CDTF">2012-03-16T13:07:01Z</dcterms:modified>
</cp:coreProperties>
</file>